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notesMasterIdLst>
    <p:notesMasterId r:id="rId39"/>
  </p:notesMasterIdLst>
  <p:sldIdLst>
    <p:sldId id="434" r:id="rId2"/>
    <p:sldId id="466" r:id="rId3"/>
    <p:sldId id="578" r:id="rId4"/>
    <p:sldId id="435" r:id="rId5"/>
    <p:sldId id="487" r:id="rId6"/>
    <p:sldId id="488" r:id="rId7"/>
    <p:sldId id="491" r:id="rId8"/>
    <p:sldId id="492" r:id="rId9"/>
    <p:sldId id="494" r:id="rId10"/>
    <p:sldId id="499" r:id="rId11"/>
    <p:sldId id="502" r:id="rId12"/>
    <p:sldId id="467" r:id="rId13"/>
    <p:sldId id="484" r:id="rId14"/>
    <p:sldId id="504" r:id="rId15"/>
    <p:sldId id="485" r:id="rId16"/>
    <p:sldId id="474" r:id="rId17"/>
    <p:sldId id="471" r:id="rId18"/>
    <p:sldId id="515" r:id="rId19"/>
    <p:sldId id="576" r:id="rId20"/>
    <p:sldId id="519" r:id="rId21"/>
    <p:sldId id="520" r:id="rId22"/>
    <p:sldId id="319" r:id="rId23"/>
    <p:sldId id="321" r:id="rId24"/>
    <p:sldId id="544" r:id="rId25"/>
    <p:sldId id="523" r:id="rId26"/>
    <p:sldId id="524" r:id="rId27"/>
    <p:sldId id="526" r:id="rId28"/>
    <p:sldId id="528" r:id="rId29"/>
    <p:sldId id="529" r:id="rId30"/>
    <p:sldId id="545" r:id="rId31"/>
    <p:sldId id="549" r:id="rId32"/>
    <p:sldId id="324" r:id="rId33"/>
    <p:sldId id="340" r:id="rId34"/>
    <p:sldId id="341" r:id="rId35"/>
    <p:sldId id="588" r:id="rId36"/>
    <p:sldId id="546" r:id="rId37"/>
    <p:sldId id="343" r:id="rId3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175381-2115-4D45-8682-646A11C19B24}" type="datetimeFigureOut">
              <a:rPr lang="ar-IQ" smtClean="0"/>
              <a:pPr/>
              <a:t>04/07/1445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88920F4-6F6E-4ECE-8E6F-4FBCC87C9798}" type="slidenum">
              <a:rPr lang="ar-IQ" smtClean="0"/>
              <a:pPr/>
              <a:t>‹#›</a:t>
            </a:fld>
            <a:endParaRPr lang="ar-IQ"/>
          </a:p>
        </p:txBody>
      </p:sp>
    </p:spTree>
    <p:extLst>
      <p:ext uri="{BB962C8B-B14F-4D97-AF65-F5344CB8AC3E}">
        <p14:creationId xmlns:p14="http://schemas.microsoft.com/office/powerpoint/2010/main" val="25264580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D38369-AB36-4961-9061-E6CE6D936F40}" type="datetime8">
              <a:rPr lang="ar-IQ" smtClean="0"/>
              <a:pPr/>
              <a:t>14 كانون الثاني،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52481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D34B4-6986-49C7-8C9F-9996573F18D8}" type="datetime8">
              <a:rPr lang="ar-IQ" smtClean="0"/>
              <a:pPr/>
              <a:t>14 كانون الثاني،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73343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36D-C45B-457F-8DE4-AE9977B67DC8}" type="datetime8">
              <a:rPr lang="ar-IQ" smtClean="0"/>
              <a:pPr/>
              <a:t>14 كانون الثاني،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16551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04808-79BA-421D-A15A-71043C510052}" type="datetime8">
              <a:rPr lang="ar-IQ" smtClean="0"/>
              <a:pPr/>
              <a:t>14 كانون الثاني،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05918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F5A90-F1AD-45EC-8BB7-14A0E63B5F10}" type="datetime8">
              <a:rPr lang="ar-IQ" smtClean="0"/>
              <a:pPr/>
              <a:t>14 كانون الثاني،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342001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15840-61C8-4400-99CB-43B1ACB3A563}" type="datetime8">
              <a:rPr lang="ar-IQ" smtClean="0"/>
              <a:pPr/>
              <a:t>14 كانون الثاني،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24593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785271-5B20-496A-A27A-2E7CA8E9DC22}" type="datetime8">
              <a:rPr lang="ar-IQ" smtClean="0"/>
              <a:pPr/>
              <a:t>14 كانون الثاني، 24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171723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6AAA2-6481-4CB0-9845-3AA8BA7FF020}" type="datetime8">
              <a:rPr lang="ar-IQ" smtClean="0"/>
              <a:pPr/>
              <a:t>14 كانون الثاني، 24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41950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C408-E820-4C7F-ADB7-E41EEE76BFAD}" type="datetime8">
              <a:rPr lang="ar-IQ" smtClean="0"/>
              <a:pPr/>
              <a:t>14 كانون الثاني، 24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89216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522C46-6E63-4277-B658-99DBDC57B5D4}" type="datetime8">
              <a:rPr lang="ar-IQ" smtClean="0"/>
              <a:pPr/>
              <a:t>14 كانون الثاني،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207950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F55AC-1166-49B2-94DA-FD450A819317}" type="datetime8">
              <a:rPr lang="ar-IQ" smtClean="0"/>
              <a:pPr/>
              <a:t>14 كانون الثاني،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FAF6169-14D0-4C91-8727-EC4ACBE8DAD3}" type="slidenum">
              <a:rPr lang="ar-IQ" smtClean="0"/>
              <a:pPr/>
              <a:t>‹#›</a:t>
            </a:fld>
            <a:endParaRPr lang="ar-IQ"/>
          </a:p>
        </p:txBody>
      </p:sp>
    </p:spTree>
    <p:extLst>
      <p:ext uri="{BB962C8B-B14F-4D97-AF65-F5344CB8AC3E}">
        <p14:creationId xmlns:p14="http://schemas.microsoft.com/office/powerpoint/2010/main" val="102190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623B6-6E87-4CD0-AE8E-EFF43B6DFB33}" type="datetime8">
              <a:rPr lang="ar-IQ" smtClean="0"/>
              <a:pPr/>
              <a:t>14 كانون الثاني، 24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F6169-14D0-4C91-8727-EC4ACBE8DAD3}" type="slidenum">
              <a:rPr lang="ar-IQ" smtClean="0"/>
              <a:pPr/>
              <a:t>‹#›</a:t>
            </a:fld>
            <a:endParaRPr lang="ar-IQ"/>
          </a:p>
        </p:txBody>
      </p:sp>
    </p:spTree>
    <p:extLst>
      <p:ext uri="{BB962C8B-B14F-4D97-AF65-F5344CB8AC3E}">
        <p14:creationId xmlns:p14="http://schemas.microsoft.com/office/powerpoint/2010/main" val="33520001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934072"/>
            <a:ext cx="8229600" cy="1143000"/>
          </a:xfrm>
          <a:ln>
            <a:noFill/>
          </a:ln>
        </p:spPr>
        <p:txBody>
          <a:bodyPr>
            <a:normAutofit fontScale="90000"/>
          </a:bodyPr>
          <a:lstStyle/>
          <a:p>
            <a:pPr algn="ctr"/>
            <a:br>
              <a:rPr lang="en-US" altLang="en-US" sz="4800" dirty="0">
                <a:solidFill>
                  <a:schemeClr val="hlink"/>
                </a:solidFill>
                <a:effectLst>
                  <a:outerShdw blurRad="38100" dist="38100" dir="2700000" algn="tl">
                    <a:srgbClr val="000000"/>
                  </a:outerShdw>
                </a:effectLst>
                <a:latin typeface="Comic Sans MS" pitchFamily="66" charset="0"/>
              </a:rPr>
            </a:br>
            <a:r>
              <a:rPr lang="en-US" sz="5400" dirty="0">
                <a:solidFill>
                  <a:srgbClr val="FFC000"/>
                </a:solidFill>
                <a:effectLst>
                  <a:outerShdw blurRad="38100" dist="38100" dir="2700000" algn="tl">
                    <a:srgbClr val="000000">
                      <a:alpha val="43137"/>
                    </a:srgbClr>
                  </a:outerShdw>
                </a:effectLst>
              </a:rPr>
              <a:t>Analytical Chemistry</a:t>
            </a:r>
            <a:br>
              <a:rPr lang="en-US" sz="5400" dirty="0">
                <a:solidFill>
                  <a:srgbClr val="FFC000"/>
                </a:solidFill>
                <a:effectLst>
                  <a:outerShdw blurRad="38100" dist="38100" dir="2700000" algn="tl">
                    <a:srgbClr val="000000">
                      <a:alpha val="43137"/>
                    </a:srgbClr>
                  </a:outerShdw>
                </a:effectLst>
              </a:rPr>
            </a:br>
            <a:r>
              <a:rPr lang="en-US" altLang="en-US" sz="5400" dirty="0">
                <a:solidFill>
                  <a:schemeClr val="hlink"/>
                </a:solidFill>
                <a:effectLst>
                  <a:outerShdw blurRad="38100" dist="38100" dir="2700000" algn="tl">
                    <a:srgbClr val="000000"/>
                  </a:outerShdw>
                </a:effectLst>
                <a:latin typeface="Comic Sans MS" pitchFamily="66" charset="0"/>
              </a:rPr>
              <a:t>1</a:t>
            </a:r>
            <a:r>
              <a:rPr lang="en-US" altLang="en-US" sz="5400" baseline="30000" dirty="0">
                <a:solidFill>
                  <a:schemeClr val="hlink"/>
                </a:solidFill>
                <a:effectLst>
                  <a:outerShdw blurRad="38100" dist="38100" dir="2700000" algn="tl">
                    <a:srgbClr val="000000"/>
                  </a:outerShdw>
                </a:effectLst>
                <a:latin typeface="Comic Sans MS" pitchFamily="66" charset="0"/>
              </a:rPr>
              <a:t>st</a:t>
            </a:r>
            <a:r>
              <a:rPr lang="en-US" altLang="en-US" sz="5400" dirty="0">
                <a:solidFill>
                  <a:schemeClr val="hlink"/>
                </a:solidFill>
                <a:effectLst>
                  <a:outerShdw blurRad="38100" dist="38100" dir="2700000" algn="tl">
                    <a:srgbClr val="000000"/>
                  </a:outerShdw>
                </a:effectLst>
                <a:latin typeface="Comic Sans MS" pitchFamily="66" charset="0"/>
              </a:rPr>
              <a:t> stage students</a:t>
            </a:r>
            <a:br>
              <a:rPr lang="en-US" altLang="en-US" sz="5400" dirty="0">
                <a:solidFill>
                  <a:schemeClr val="hlink"/>
                </a:solidFill>
                <a:effectLst>
                  <a:outerShdw blurRad="38100" dist="38100" dir="2700000" algn="tl">
                    <a:srgbClr val="000000"/>
                  </a:outerShdw>
                </a:effectLst>
                <a:latin typeface="Comic Sans MS" pitchFamily="66" charset="0"/>
              </a:rPr>
            </a:br>
            <a:br>
              <a:rPr lang="en-US" sz="5400" dirty="0">
                <a:solidFill>
                  <a:srgbClr val="FFC000"/>
                </a:solidFill>
                <a:effectLst>
                  <a:outerShdw blurRad="38100" dist="38100" dir="2700000" algn="tl">
                    <a:srgbClr val="000000">
                      <a:alpha val="43137"/>
                    </a:srgbClr>
                  </a:outerShdw>
                </a:effectLst>
              </a:rPr>
            </a:br>
            <a:r>
              <a:rPr lang="en-US" sz="5400" dirty="0">
                <a:solidFill>
                  <a:srgbClr val="FFC000"/>
                </a:solidFill>
                <a:effectLst>
                  <a:outerShdw blurRad="38100" dist="38100" dir="2700000" algn="tl">
                    <a:srgbClr val="000000">
                      <a:alpha val="43137"/>
                    </a:srgbClr>
                  </a:outerShdw>
                </a:effectLst>
              </a:rPr>
              <a:t>Gravimetric analysis</a:t>
            </a:r>
            <a:br>
              <a:rPr lang="en-US" sz="5400" dirty="0">
                <a:solidFill>
                  <a:srgbClr val="FFC000"/>
                </a:solidFill>
                <a:effectLst>
                  <a:outerShdw blurRad="38100" dist="38100" dir="2700000" algn="tl">
                    <a:srgbClr val="000000">
                      <a:alpha val="43137"/>
                    </a:srgbClr>
                  </a:outerShdw>
                </a:effectLst>
              </a:rPr>
            </a:br>
            <a:br>
              <a:rPr lang="en-US" sz="5400" dirty="0">
                <a:solidFill>
                  <a:srgbClr val="FF0000"/>
                </a:solidFill>
              </a:rPr>
            </a:br>
            <a:r>
              <a:rPr lang="en-US" sz="5400" dirty="0">
                <a:solidFill>
                  <a:srgbClr val="00B050"/>
                </a:solidFill>
                <a:effectLst>
                  <a:outerShdw blurRad="38100" dist="38100" dir="2700000" algn="tl">
                    <a:srgbClr val="000000">
                      <a:alpha val="43137"/>
                    </a:srgbClr>
                  </a:outerShdw>
                </a:effectLst>
              </a:rPr>
              <a:t>Lecture I</a:t>
            </a:r>
            <a:br>
              <a:rPr lang="en-US" sz="5400" dirty="0">
                <a:solidFill>
                  <a:srgbClr val="FF0000"/>
                </a:solidFill>
              </a:rPr>
            </a:br>
            <a:r>
              <a:rPr lang="en-US" sz="3600" kern="0" dirty="0">
                <a:solidFill>
                  <a:schemeClr val="accent2"/>
                </a:solidFill>
                <a:effectLst>
                  <a:outerShdw blurRad="38100" dist="38100" dir="2700000" algn="tl">
                    <a:srgbClr val="000000"/>
                  </a:outerShdw>
                </a:effectLst>
                <a:latin typeface="Comic Sans MS" pitchFamily="66" charset="0"/>
              </a:rPr>
              <a:t>by/ Dr. </a:t>
            </a:r>
            <a:r>
              <a:rPr lang="en-US" sz="3600" kern="0" dirty="0" err="1">
                <a:solidFill>
                  <a:schemeClr val="accent2"/>
                </a:solidFill>
                <a:effectLst>
                  <a:outerShdw blurRad="38100" dist="38100" dir="2700000" algn="tl">
                    <a:srgbClr val="000000"/>
                  </a:outerShdw>
                </a:effectLst>
                <a:latin typeface="Comic Sans MS" pitchFamily="66" charset="0"/>
              </a:rPr>
              <a:t>khawla</a:t>
            </a:r>
            <a:r>
              <a:rPr lang="en-US" sz="3600" kern="0" dirty="0">
                <a:solidFill>
                  <a:schemeClr val="accent2"/>
                </a:solidFill>
                <a:effectLst>
                  <a:outerShdw blurRad="38100" dist="38100" dir="2700000" algn="tl">
                    <a:srgbClr val="000000"/>
                  </a:outerShdw>
                </a:effectLst>
                <a:latin typeface="Comic Sans MS" pitchFamily="66" charset="0"/>
              </a:rPr>
              <a:t> </a:t>
            </a:r>
            <a:r>
              <a:rPr lang="en-US" sz="3600" kern="0" dirty="0" err="1">
                <a:solidFill>
                  <a:schemeClr val="accent2"/>
                </a:solidFill>
                <a:effectLst>
                  <a:outerShdw blurRad="38100" dist="38100" dir="2700000" algn="tl">
                    <a:srgbClr val="000000"/>
                  </a:outerShdw>
                </a:effectLst>
                <a:latin typeface="Comic Sans MS" pitchFamily="66" charset="0"/>
              </a:rPr>
              <a:t>salman</a:t>
            </a:r>
            <a:r>
              <a:rPr lang="en-US" sz="5400" b="1" i="1" dirty="0">
                <a:solidFill>
                  <a:srgbClr val="FF0000"/>
                </a:solidFill>
              </a:rPr>
              <a:t> </a:t>
            </a:r>
            <a:endParaRPr lang="ar-IQ" sz="5400" b="1" i="1" dirty="0">
              <a:solidFill>
                <a:srgbClr val="FF0000"/>
              </a:solidFill>
            </a:endParaRPr>
          </a:p>
        </p:txBody>
      </p:sp>
      <p:sp>
        <p:nvSpPr>
          <p:cNvPr id="3" name="Content Placeholder 2"/>
          <p:cNvSpPr>
            <a:spLocks noGrp="1"/>
          </p:cNvSpPr>
          <p:nvPr>
            <p:ph idx="1"/>
          </p:nvPr>
        </p:nvSpPr>
        <p:spPr>
          <a:xfrm>
            <a:off x="2786050" y="5715016"/>
            <a:ext cx="3757610" cy="839775"/>
          </a:xfrm>
        </p:spPr>
        <p:txBody>
          <a:bodyPr/>
          <a:lstStyle/>
          <a:p>
            <a:pPr>
              <a:buNone/>
            </a:pPr>
            <a:r>
              <a:rPr lang="en-US" dirty="0"/>
              <a:t> </a:t>
            </a:r>
            <a:endParaRPr lang="ar-IQ" dirty="0"/>
          </a:p>
        </p:txBody>
      </p:sp>
      <p:sp>
        <p:nvSpPr>
          <p:cNvPr id="4" name="Slide Number Placeholder 3"/>
          <p:cNvSpPr>
            <a:spLocks noGrp="1"/>
          </p:cNvSpPr>
          <p:nvPr>
            <p:ph type="sldNum" sz="quarter" idx="12"/>
          </p:nvPr>
        </p:nvSpPr>
        <p:spPr/>
        <p:txBody>
          <a:bodyPr/>
          <a:lstStyle/>
          <a:p>
            <a:fld id="{FFAF6169-14D0-4C91-8727-EC4ACBE8DAD3}" type="slidenum">
              <a:rPr lang="ar-IQ" smtClean="0"/>
              <a:pPr/>
              <a:t>1</a:t>
            </a:fld>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solidFill>
                  <a:srgbClr val="FF0000"/>
                </a:solidFill>
              </a:rPr>
              <a:t>organic precipitation agents</a:t>
            </a:r>
            <a:br>
              <a:rPr lang="en-US" sz="3600" b="1" i="1" dirty="0">
                <a:solidFill>
                  <a:srgbClr val="FF0000"/>
                </a:solidFill>
              </a:rPr>
            </a:br>
            <a:br>
              <a:rPr lang="en-US" sz="3600" b="1" i="1" dirty="0">
                <a:solidFill>
                  <a:srgbClr val="FF0000"/>
                </a:solidFill>
              </a:rPr>
            </a:br>
            <a:endParaRPr lang="ar-IQ" sz="3600" dirty="0"/>
          </a:p>
        </p:txBody>
      </p:sp>
      <p:pic>
        <p:nvPicPr>
          <p:cNvPr id="4098" name="Picture 2"/>
          <p:cNvPicPr>
            <a:picLocks noGrp="1" noChangeAspect="1" noChangeArrowheads="1"/>
          </p:cNvPicPr>
          <p:nvPr>
            <p:ph idx="1"/>
          </p:nvPr>
        </p:nvPicPr>
        <p:blipFill>
          <a:blip r:embed="rId2"/>
          <a:srcRect/>
          <a:stretch>
            <a:fillRect/>
          </a:stretch>
        </p:blipFill>
        <p:spPr bwMode="auto">
          <a:xfrm>
            <a:off x="428596" y="714357"/>
            <a:ext cx="3995743" cy="171451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FAF6169-14D0-4C91-8727-EC4ACBE8DAD3}" type="slidenum">
              <a:rPr lang="ar-IQ" smtClean="0"/>
              <a:pPr/>
              <a:t>10</a:t>
            </a:fld>
            <a:endParaRPr lang="ar-IQ"/>
          </a:p>
        </p:txBody>
      </p:sp>
      <p:pic>
        <p:nvPicPr>
          <p:cNvPr id="4099" name="Picture 3"/>
          <p:cNvPicPr>
            <a:picLocks noChangeAspect="1" noChangeArrowheads="1"/>
          </p:cNvPicPr>
          <p:nvPr/>
        </p:nvPicPr>
        <p:blipFill>
          <a:blip r:embed="rId3"/>
          <a:srcRect/>
          <a:stretch>
            <a:fillRect/>
          </a:stretch>
        </p:blipFill>
        <p:spPr bwMode="auto">
          <a:xfrm>
            <a:off x="5357818" y="857233"/>
            <a:ext cx="2928958" cy="1571636"/>
          </a:xfrm>
          <a:prstGeom prst="rect">
            <a:avLst/>
          </a:prstGeom>
          <a:noFill/>
          <a:ln w="9525">
            <a:noFill/>
            <a:miter lim="800000"/>
            <a:headEnd/>
            <a:tailEnd/>
          </a:ln>
          <a:effectLst/>
        </p:spPr>
      </p:pic>
      <p:sp>
        <p:nvSpPr>
          <p:cNvPr id="6" name="Rectangle 5"/>
          <p:cNvSpPr/>
          <p:nvPr/>
        </p:nvSpPr>
        <p:spPr>
          <a:xfrm>
            <a:off x="749030" y="2467269"/>
            <a:ext cx="3265638" cy="400110"/>
          </a:xfrm>
          <a:prstGeom prst="rect">
            <a:avLst/>
          </a:prstGeom>
        </p:spPr>
        <p:txBody>
          <a:bodyPr wrap="none">
            <a:spAutoFit/>
          </a:bodyPr>
          <a:lstStyle/>
          <a:p>
            <a:r>
              <a:rPr lang="en-US" sz="2000" b="1" i="1" dirty="0">
                <a:solidFill>
                  <a:srgbClr val="FF0000"/>
                </a:solidFill>
              </a:rPr>
              <a:t>Sodiumtetraphenylboron</a:t>
            </a:r>
            <a:endParaRPr lang="ar-IQ" sz="2000" dirty="0"/>
          </a:p>
        </p:txBody>
      </p:sp>
      <p:cxnSp>
        <p:nvCxnSpPr>
          <p:cNvPr id="8" name="Straight Arrow Connector 7"/>
          <p:cNvCxnSpPr/>
          <p:nvPr/>
        </p:nvCxnSpPr>
        <p:spPr>
          <a:xfrm>
            <a:off x="4500562" y="200024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62688" y="1357298"/>
            <a:ext cx="437940" cy="646331"/>
          </a:xfrm>
          <a:prstGeom prst="rect">
            <a:avLst/>
          </a:prstGeom>
        </p:spPr>
        <p:txBody>
          <a:bodyPr wrap="none">
            <a:spAutoFit/>
          </a:bodyPr>
          <a:lstStyle/>
          <a:p>
            <a:r>
              <a:rPr lang="en-US" sz="3600" b="1" i="1" dirty="0">
                <a:solidFill>
                  <a:srgbClr val="FF0000"/>
                </a:solidFill>
              </a:rPr>
              <a:t>K</a:t>
            </a:r>
            <a:endParaRPr lang="ar-IQ" sz="3600" dirty="0"/>
          </a:p>
        </p:txBody>
      </p:sp>
      <p:pic>
        <p:nvPicPr>
          <p:cNvPr id="10" name="Picture 2"/>
          <p:cNvPicPr>
            <a:picLocks noChangeAspect="1" noChangeArrowheads="1"/>
          </p:cNvPicPr>
          <p:nvPr/>
        </p:nvPicPr>
        <p:blipFill>
          <a:blip r:embed="rId4"/>
          <a:srcRect/>
          <a:stretch>
            <a:fillRect/>
          </a:stretch>
        </p:blipFill>
        <p:spPr bwMode="auto">
          <a:xfrm>
            <a:off x="71438" y="3000372"/>
            <a:ext cx="9001156" cy="3786190"/>
          </a:xfrm>
          <a:prstGeom prst="rect">
            <a:avLst/>
          </a:prstGeom>
          <a:noFill/>
          <a:ln w="9525">
            <a:noFill/>
            <a:miter lim="800000"/>
            <a:headEnd/>
            <a:tailEnd/>
          </a:ln>
          <a:effectLst/>
        </p:spPr>
      </p:pic>
    </p:spTree>
    <p:extLst>
      <p:ext uri="{BB962C8B-B14F-4D97-AF65-F5344CB8AC3E}">
        <p14:creationId xmlns:p14="http://schemas.microsoft.com/office/powerpoint/2010/main" val="329842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solidFill>
                  <a:srgbClr val="FF0000"/>
                </a:solidFill>
              </a:rPr>
              <a:t>organic precipitation agent</a:t>
            </a:r>
            <a:br>
              <a:rPr lang="en-US" sz="3600" b="1" i="1" dirty="0">
                <a:solidFill>
                  <a:srgbClr val="FF0000"/>
                </a:solidFill>
              </a:rPr>
            </a:br>
            <a:endParaRPr lang="ar-IQ" sz="3600" dirty="0"/>
          </a:p>
        </p:txBody>
      </p:sp>
      <p:pic>
        <p:nvPicPr>
          <p:cNvPr id="2050" name="Picture 2"/>
          <p:cNvPicPr>
            <a:picLocks noGrp="1" noChangeAspect="1" noChangeArrowheads="1"/>
          </p:cNvPicPr>
          <p:nvPr>
            <p:ph idx="1"/>
          </p:nvPr>
        </p:nvPicPr>
        <p:blipFill>
          <a:blip r:embed="rId2"/>
          <a:stretch>
            <a:fillRect/>
          </a:stretch>
        </p:blipFill>
        <p:spPr bwMode="auto">
          <a:xfrm>
            <a:off x="179512" y="1485062"/>
            <a:ext cx="8229600" cy="201594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FAF6169-14D0-4C91-8727-EC4ACBE8DAD3}" type="slidenum">
              <a:rPr lang="ar-IQ" smtClean="0"/>
              <a:pPr/>
              <a:t>11</a:t>
            </a:fld>
            <a:endParaRPr lang="ar-IQ"/>
          </a:p>
        </p:txBody>
      </p:sp>
      <p:pic>
        <p:nvPicPr>
          <p:cNvPr id="2051" name="Picture 3"/>
          <p:cNvPicPr>
            <a:picLocks noChangeAspect="1" noChangeArrowheads="1"/>
          </p:cNvPicPr>
          <p:nvPr/>
        </p:nvPicPr>
        <p:blipFill>
          <a:blip r:embed="rId3"/>
          <a:srcRect/>
          <a:stretch>
            <a:fillRect/>
          </a:stretch>
        </p:blipFill>
        <p:spPr bwMode="auto">
          <a:xfrm>
            <a:off x="3857620" y="4071942"/>
            <a:ext cx="4429156" cy="2357454"/>
          </a:xfrm>
          <a:prstGeom prst="rect">
            <a:avLst/>
          </a:prstGeom>
          <a:noFill/>
          <a:ln w="9525">
            <a:noFill/>
            <a:miter lim="800000"/>
            <a:headEnd/>
            <a:tailEnd/>
          </a:ln>
          <a:effectLst/>
        </p:spPr>
      </p:pic>
      <p:sp>
        <p:nvSpPr>
          <p:cNvPr id="6" name="Rectangle 5"/>
          <p:cNvSpPr/>
          <p:nvPr/>
        </p:nvSpPr>
        <p:spPr>
          <a:xfrm>
            <a:off x="1331640" y="3730961"/>
            <a:ext cx="2692190" cy="400110"/>
          </a:xfrm>
          <a:prstGeom prst="rect">
            <a:avLst/>
          </a:prstGeom>
        </p:spPr>
        <p:txBody>
          <a:bodyPr wrap="square">
            <a:spAutoFit/>
          </a:bodyPr>
          <a:lstStyle/>
          <a:p>
            <a:pPr algn="ctr"/>
            <a:r>
              <a:rPr lang="en-US" sz="2000" b="1" i="1" dirty="0"/>
              <a:t>8-hydroxyquinoline</a:t>
            </a:r>
          </a:p>
        </p:txBody>
      </p:sp>
      <p:sp>
        <p:nvSpPr>
          <p:cNvPr id="3" name="Rectangle 2"/>
          <p:cNvSpPr/>
          <p:nvPr/>
        </p:nvSpPr>
        <p:spPr>
          <a:xfrm>
            <a:off x="971600" y="5066003"/>
            <a:ext cx="878830" cy="800219"/>
          </a:xfrm>
          <a:prstGeom prst="rect">
            <a:avLst/>
          </a:prstGeom>
        </p:spPr>
        <p:txBody>
          <a:bodyPr wrap="none">
            <a:spAutoFit/>
          </a:bodyPr>
          <a:lstStyle/>
          <a:p>
            <a:r>
              <a:rPr lang="en-US" sz="2800" dirty="0"/>
              <a:t>Al</a:t>
            </a:r>
            <a:r>
              <a:rPr lang="en-US" sz="2800" baseline="30000" dirty="0"/>
              <a:t>+3</a:t>
            </a:r>
            <a:endParaRPr lang="en-US" sz="2800" dirty="0"/>
          </a:p>
          <a:p>
            <a:endParaRPr lang="en-US" dirty="0"/>
          </a:p>
        </p:txBody>
      </p:sp>
      <p:sp>
        <p:nvSpPr>
          <p:cNvPr id="5" name="Rectangle 4"/>
          <p:cNvSpPr/>
          <p:nvPr/>
        </p:nvSpPr>
        <p:spPr>
          <a:xfrm>
            <a:off x="107504" y="3645024"/>
            <a:ext cx="936104" cy="738664"/>
          </a:xfrm>
          <a:prstGeom prst="rect">
            <a:avLst/>
          </a:prstGeom>
        </p:spPr>
        <p:txBody>
          <a:bodyPr wrap="square">
            <a:spAutoFit/>
          </a:bodyPr>
          <a:lstStyle/>
          <a:p>
            <a:r>
              <a:rPr lang="en-US" dirty="0"/>
              <a:t>  </a:t>
            </a:r>
            <a:r>
              <a:rPr lang="en-US" sz="2400" dirty="0"/>
              <a:t>Mg</a:t>
            </a:r>
            <a:r>
              <a:rPr lang="en-US" sz="2400" baseline="30000" dirty="0"/>
              <a:t>+2</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509121"/>
            <a:ext cx="1632885"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53590" y="5096780"/>
            <a:ext cx="470000" cy="523220"/>
          </a:xfrm>
          <a:prstGeom prst="rect">
            <a:avLst/>
          </a:prstGeom>
        </p:spPr>
        <p:txBody>
          <a:bodyPr wrap="none">
            <a:spAutoFit/>
          </a:bodyPr>
          <a:lstStyle/>
          <a:p>
            <a:r>
              <a:rPr lang="en-US" sz="2800" b="1" dirty="0"/>
              <a:t>+</a:t>
            </a:r>
          </a:p>
        </p:txBody>
      </p:sp>
      <p:cxnSp>
        <p:nvCxnSpPr>
          <p:cNvPr id="1027" name="AutoShape 3"/>
          <p:cNvCxnSpPr>
            <a:cxnSpLocks noChangeShapeType="1"/>
          </p:cNvCxnSpPr>
          <p:nvPr/>
        </p:nvCxnSpPr>
        <p:spPr bwMode="auto">
          <a:xfrm>
            <a:off x="4139952" y="5358390"/>
            <a:ext cx="6191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Rectangle 11"/>
          <p:cNvSpPr/>
          <p:nvPr/>
        </p:nvSpPr>
        <p:spPr>
          <a:xfrm>
            <a:off x="971600" y="3654017"/>
            <a:ext cx="470000" cy="523220"/>
          </a:xfrm>
          <a:prstGeom prst="rect">
            <a:avLst/>
          </a:prstGeom>
        </p:spPr>
        <p:txBody>
          <a:bodyPr wrap="none">
            <a:spAutoFit/>
          </a:bodyPr>
          <a:lstStyle/>
          <a:p>
            <a:r>
              <a:rPr lang="en-US" sz="2800" b="1" dirty="0"/>
              <a:t>+</a:t>
            </a:r>
          </a:p>
        </p:txBody>
      </p:sp>
      <p:cxnSp>
        <p:nvCxnSpPr>
          <p:cNvPr id="13" name="AutoShape 3"/>
          <p:cNvCxnSpPr>
            <a:cxnSpLocks noChangeShapeType="1"/>
          </p:cNvCxnSpPr>
          <p:nvPr/>
        </p:nvCxnSpPr>
        <p:spPr bwMode="auto">
          <a:xfrm>
            <a:off x="3923928" y="3933056"/>
            <a:ext cx="6191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4898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18545" y="422945"/>
            <a:ext cx="6506909" cy="846386"/>
          </a:xfrm>
          <a:prstGeom prst="rect">
            <a:avLst/>
          </a:prstGeom>
        </p:spPr>
        <p:txBody>
          <a:bodyPr wrap="none">
            <a:spAutoFit/>
          </a:bodyPr>
          <a:lstStyle/>
          <a:p>
            <a:pPr algn="ctr"/>
            <a:r>
              <a:rPr lang="en-US" sz="4900" b="1" dirty="0">
                <a:solidFill>
                  <a:srgbClr val="FFC000"/>
                </a:solidFill>
                <a:effectLst>
                  <a:outerShdw blurRad="38100" dist="38100" dir="2700000" algn="tl">
                    <a:srgbClr val="000000">
                      <a:alpha val="43137"/>
                    </a:srgbClr>
                  </a:outerShdw>
                </a:effectLst>
                <a:latin typeface="+mj-lt"/>
                <a:ea typeface="+mj-ea"/>
                <a:cs typeface="+mj-cs"/>
              </a:rPr>
              <a:t>Gravimetric analysis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6554861" cy="419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12</a:t>
            </a:fld>
            <a:endParaRPr lang="ar-IQ"/>
          </a:p>
        </p:txBody>
      </p:sp>
    </p:spTree>
    <p:extLst>
      <p:ext uri="{BB962C8B-B14F-4D97-AF65-F5344CB8AC3E}">
        <p14:creationId xmlns:p14="http://schemas.microsoft.com/office/powerpoint/2010/main" val="389968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F6169-14D0-4C91-8727-EC4ACBE8DAD3}" type="slidenum">
              <a:rPr lang="ar-IQ" smtClean="0"/>
              <a:pPr/>
              <a:t>13</a:t>
            </a:fld>
            <a:endParaRPr lang="ar-IQ"/>
          </a:p>
        </p:txBody>
      </p:sp>
      <p:sp>
        <p:nvSpPr>
          <p:cNvPr id="5" name="Title 3"/>
          <p:cNvSpPr>
            <a:spLocks noGrp="1"/>
          </p:cNvSpPr>
          <p:nvPr>
            <p:ph type="title"/>
          </p:nvPr>
        </p:nvSpPr>
        <p:spPr/>
        <p:txBody>
          <a:bodyPr>
            <a:normAutofit/>
          </a:bodyPr>
          <a:lstStyle/>
          <a:p>
            <a:r>
              <a:rPr lang="en-US" sz="4900" b="1" dirty="0">
                <a:solidFill>
                  <a:srgbClr val="FFC000"/>
                </a:solidFill>
                <a:effectLst>
                  <a:outerShdw blurRad="38100" dist="38100" dir="2700000" algn="tl">
                    <a:srgbClr val="000000">
                      <a:alpha val="43137"/>
                    </a:srgbClr>
                  </a:outerShdw>
                </a:effectLst>
              </a:rPr>
              <a:t>Gravimetric calculation </a:t>
            </a:r>
          </a:p>
        </p:txBody>
      </p:sp>
      <p:sp>
        <p:nvSpPr>
          <p:cNvPr id="6" name="Content Placeholder 1"/>
          <p:cNvSpPr>
            <a:spLocks noGrp="1"/>
          </p:cNvSpPr>
          <p:nvPr>
            <p:ph idx="1"/>
          </p:nvPr>
        </p:nvSpPr>
        <p:spPr/>
        <p:txBody>
          <a:bodyPr/>
          <a:lstStyle/>
          <a:p>
            <a:pPr algn="l" rtl="0"/>
            <a:r>
              <a:rPr lang="en-US" b="1" dirty="0">
                <a:solidFill>
                  <a:srgbClr val="FF0000"/>
                </a:solidFill>
              </a:rPr>
              <a:t>Gravimetric factor(GF): </a:t>
            </a:r>
            <a:endParaRPr lang="en-US" dirty="0">
              <a:solidFill>
                <a:srgbClr val="FF0000"/>
              </a:solidFill>
            </a:endParaRPr>
          </a:p>
          <a:p>
            <a:pPr algn="just" rtl="0"/>
            <a:r>
              <a:rPr lang="en-US" sz="2400" dirty="0"/>
              <a:t>the weight of one substance is converted into the corresponding weight of another substance through substance through multiplication by asset of constant terms </a:t>
            </a:r>
          </a:p>
          <a:p>
            <a:pPr algn="just" rtl="0"/>
            <a:endParaRPr lang="en-US" sz="2400" dirty="0"/>
          </a:p>
        </p:txBody>
      </p:sp>
      <p:pic>
        <p:nvPicPr>
          <p:cNvPr id="7" name="Picture 2"/>
          <p:cNvPicPr>
            <a:picLocks noChangeAspect="1" noChangeArrowheads="1"/>
          </p:cNvPicPr>
          <p:nvPr/>
        </p:nvPicPr>
        <p:blipFill>
          <a:blip r:embed="rId2"/>
          <a:stretch>
            <a:fillRect/>
          </a:stretch>
        </p:blipFill>
        <p:spPr bwMode="auto">
          <a:xfrm>
            <a:off x="1331640" y="3356992"/>
            <a:ext cx="6696744" cy="2880320"/>
          </a:xfrm>
          <a:prstGeom prst="rect">
            <a:avLst/>
          </a:prstGeom>
          <a:noFill/>
          <a:ln w="9525">
            <a:noFill/>
            <a:miter lim="800000"/>
            <a:headEnd/>
            <a:tailEnd/>
          </a:ln>
          <a:effectLst/>
        </p:spPr>
      </p:pic>
    </p:spTree>
    <p:extLst>
      <p:ext uri="{BB962C8B-B14F-4D97-AF65-F5344CB8AC3E}">
        <p14:creationId xmlns:p14="http://schemas.microsoft.com/office/powerpoint/2010/main" val="41464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idx="1"/>
          </p:nvPr>
        </p:nvPicPr>
        <p:blipFill>
          <a:blip r:embed="rId2"/>
          <a:srcRect/>
          <a:stretch>
            <a:fillRect/>
          </a:stretch>
        </p:blipFill>
        <p:spPr bwMode="auto">
          <a:xfrm>
            <a:off x="428597" y="1142984"/>
            <a:ext cx="6286543" cy="171451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FAF6169-14D0-4C91-8727-EC4ACBE8DAD3}" type="slidenum">
              <a:rPr lang="ar-IQ" smtClean="0"/>
              <a:pPr/>
              <a:t>14</a:t>
            </a:fld>
            <a:endParaRPr lang="ar-IQ"/>
          </a:p>
        </p:txBody>
      </p:sp>
      <p:pic>
        <p:nvPicPr>
          <p:cNvPr id="6" name="Picture 2"/>
          <p:cNvPicPr>
            <a:picLocks noChangeAspect="1" noChangeArrowheads="1"/>
          </p:cNvPicPr>
          <p:nvPr/>
        </p:nvPicPr>
        <p:blipFill>
          <a:blip r:embed="rId3"/>
          <a:srcRect/>
          <a:stretch>
            <a:fillRect/>
          </a:stretch>
        </p:blipFill>
        <p:spPr bwMode="auto">
          <a:xfrm>
            <a:off x="285720" y="2643192"/>
            <a:ext cx="7072362" cy="1857378"/>
          </a:xfrm>
          <a:prstGeom prst="rect">
            <a:avLst/>
          </a:prstGeom>
          <a:noFill/>
          <a:ln w="9525">
            <a:noFill/>
            <a:miter lim="800000"/>
            <a:headEnd/>
            <a:tailEnd/>
          </a:ln>
          <a:effectLst/>
        </p:spPr>
      </p:pic>
      <p:pic>
        <p:nvPicPr>
          <p:cNvPr id="7" name="Picture 3"/>
          <p:cNvPicPr>
            <a:picLocks noChangeAspect="1" noChangeArrowheads="1"/>
          </p:cNvPicPr>
          <p:nvPr/>
        </p:nvPicPr>
        <p:blipFill>
          <a:blip r:embed="rId4"/>
          <a:stretch>
            <a:fillRect/>
          </a:stretch>
        </p:blipFill>
        <p:spPr bwMode="auto">
          <a:xfrm>
            <a:off x="-32696" y="4357694"/>
            <a:ext cx="5104762" cy="1133333"/>
          </a:xfrm>
          <a:prstGeom prst="rect">
            <a:avLst/>
          </a:prstGeom>
          <a:noFill/>
          <a:ln w="9525">
            <a:noFill/>
            <a:miter lim="800000"/>
            <a:headEnd/>
            <a:tailEnd/>
          </a:ln>
          <a:effectLst/>
        </p:spPr>
      </p:pic>
      <p:sp>
        <p:nvSpPr>
          <p:cNvPr id="8" name="Rectangle 7"/>
          <p:cNvSpPr/>
          <p:nvPr/>
        </p:nvSpPr>
        <p:spPr>
          <a:xfrm>
            <a:off x="2857488" y="357166"/>
            <a:ext cx="3929090" cy="584775"/>
          </a:xfrm>
          <a:prstGeom prst="rect">
            <a:avLst/>
          </a:prstGeom>
        </p:spPr>
        <p:txBody>
          <a:bodyPr wrap="square">
            <a:spAutoFit/>
          </a:bodyPr>
          <a:lstStyle/>
          <a:p>
            <a:r>
              <a:rPr lang="en-US" sz="3200" b="1" i="1" dirty="0">
                <a:solidFill>
                  <a:srgbClr val="FF0000"/>
                </a:solidFill>
              </a:rPr>
              <a:t>Gravimetric factor </a:t>
            </a:r>
            <a:endParaRPr lang="ar-IQ" sz="3200" b="1" dirty="0"/>
          </a:p>
        </p:txBody>
      </p:sp>
    </p:spTree>
    <p:extLst>
      <p:ext uri="{BB962C8B-B14F-4D97-AF65-F5344CB8AC3E}">
        <p14:creationId xmlns:p14="http://schemas.microsoft.com/office/powerpoint/2010/main" val="280822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F6169-14D0-4C91-8727-EC4ACBE8DAD3}" type="slidenum">
              <a:rPr lang="ar-IQ" smtClean="0"/>
              <a:pPr/>
              <a:t>15</a:t>
            </a:fld>
            <a:endParaRPr lang="ar-IQ"/>
          </a:p>
        </p:txBody>
      </p:sp>
      <p:pic>
        <p:nvPicPr>
          <p:cNvPr id="6" name="Picture 2"/>
          <p:cNvPicPr>
            <a:picLocks noChangeAspect="1" noChangeArrowheads="1"/>
          </p:cNvPicPr>
          <p:nvPr/>
        </p:nvPicPr>
        <p:blipFill>
          <a:blip r:embed="rId2"/>
          <a:srcRect/>
          <a:stretch>
            <a:fillRect/>
          </a:stretch>
        </p:blipFill>
        <p:spPr bwMode="auto">
          <a:xfrm>
            <a:off x="447835" y="1556792"/>
            <a:ext cx="8319867" cy="3789040"/>
          </a:xfrm>
          <a:prstGeom prst="rect">
            <a:avLst/>
          </a:prstGeom>
          <a:noFill/>
          <a:ln w="9525">
            <a:noFill/>
            <a:miter lim="800000"/>
            <a:headEnd/>
            <a:tailEnd/>
          </a:ln>
          <a:effectLst/>
        </p:spPr>
      </p:pic>
      <p:sp>
        <p:nvSpPr>
          <p:cNvPr id="8" name="Title 3"/>
          <p:cNvSpPr>
            <a:spLocks noGrp="1"/>
          </p:cNvSpPr>
          <p:nvPr>
            <p:ph type="title"/>
          </p:nvPr>
        </p:nvSpPr>
        <p:spPr/>
        <p:txBody>
          <a:bodyPr>
            <a:normAutofit/>
          </a:bodyPr>
          <a:lstStyle/>
          <a:p>
            <a:r>
              <a:rPr lang="en-US" sz="4900" b="1" dirty="0">
                <a:solidFill>
                  <a:srgbClr val="FFC000"/>
                </a:solidFill>
                <a:effectLst>
                  <a:outerShdw blurRad="38100" dist="38100" dir="2700000" algn="tl">
                    <a:srgbClr val="000000">
                      <a:alpha val="43137"/>
                    </a:srgbClr>
                  </a:outerShdw>
                </a:effectLst>
              </a:rPr>
              <a:t>Gravimetric calculation </a:t>
            </a:r>
          </a:p>
        </p:txBody>
      </p:sp>
    </p:spTree>
    <p:extLst>
      <p:ext uri="{BB962C8B-B14F-4D97-AF65-F5344CB8AC3E}">
        <p14:creationId xmlns:p14="http://schemas.microsoft.com/office/powerpoint/2010/main" val="121119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Gravimetric calculation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536257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16</a:t>
            </a:fld>
            <a:endParaRPr lang="ar-IQ"/>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333" y="1988840"/>
            <a:ext cx="660801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96952"/>
            <a:ext cx="6377821" cy="364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50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Gravimetric calculation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49244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17</a:t>
            </a:fld>
            <a:endParaRPr lang="ar-IQ"/>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57664"/>
            <a:ext cx="27717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96952"/>
            <a:ext cx="41624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02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rPr>
              <a:t>Solubility</a:t>
            </a:r>
          </a:p>
        </p:txBody>
      </p:sp>
      <p:sp>
        <p:nvSpPr>
          <p:cNvPr id="2" name="Content Placeholder 1"/>
          <p:cNvSpPr>
            <a:spLocks noGrp="1"/>
          </p:cNvSpPr>
          <p:nvPr>
            <p:ph idx="1"/>
          </p:nvPr>
        </p:nvSpPr>
        <p:spPr/>
        <p:txBody>
          <a:bodyPr>
            <a:normAutofit lnSpcReduction="10000"/>
          </a:bodyPr>
          <a:lstStyle/>
          <a:p>
            <a:pPr algn="just" rtl="0"/>
            <a:r>
              <a:rPr lang="en-US" sz="2800" b="1" dirty="0">
                <a:solidFill>
                  <a:srgbClr val="0070C0"/>
                </a:solidFill>
              </a:rPr>
              <a:t>Solubility is defined as the upper limit of solute that can be dissolved in a given amount of solvent at equilibrium. </a:t>
            </a:r>
          </a:p>
          <a:p>
            <a:pPr algn="just" rtl="0"/>
            <a:r>
              <a:rPr lang="en-US" sz="2800" b="1" dirty="0">
                <a:solidFill>
                  <a:srgbClr val="FF0000"/>
                </a:solidFill>
              </a:rPr>
              <a:t>In such an equilibrium, Le </a:t>
            </a:r>
            <a:r>
              <a:rPr lang="en-US" sz="2800" b="1" dirty="0" err="1">
                <a:solidFill>
                  <a:srgbClr val="FF0000"/>
                </a:solidFill>
              </a:rPr>
              <a:t>Chatelier's</a:t>
            </a:r>
            <a:r>
              <a:rPr lang="en-US" sz="2800" b="1" dirty="0">
                <a:solidFill>
                  <a:srgbClr val="FF0000"/>
                </a:solidFill>
              </a:rPr>
              <a:t> principle can be used to explain most of the main factors that affect solubility. </a:t>
            </a:r>
          </a:p>
          <a:p>
            <a:pPr algn="just" rtl="0"/>
            <a:r>
              <a:rPr lang="en-US" sz="2800" b="1" dirty="0">
                <a:solidFill>
                  <a:srgbClr val="00B050"/>
                </a:solidFill>
              </a:rPr>
              <a:t>Le </a:t>
            </a:r>
            <a:r>
              <a:rPr lang="en-US" sz="2800" b="1" dirty="0" err="1">
                <a:solidFill>
                  <a:srgbClr val="00B050"/>
                </a:solidFill>
              </a:rPr>
              <a:t>Châtelier's</a:t>
            </a:r>
            <a:r>
              <a:rPr lang="en-US" sz="2800" b="1" dirty="0">
                <a:solidFill>
                  <a:srgbClr val="00B050"/>
                </a:solidFill>
              </a:rPr>
              <a:t> principle dictates that the effect of a stress upon a system in chemical equilibrium can be predicted in that the system tends to shift in such a way as to alleviate that stress.</a:t>
            </a:r>
          </a:p>
        </p:txBody>
      </p:sp>
      <p:sp>
        <p:nvSpPr>
          <p:cNvPr id="3" name="Slide Number Placeholder 2"/>
          <p:cNvSpPr>
            <a:spLocks noGrp="1"/>
          </p:cNvSpPr>
          <p:nvPr>
            <p:ph type="sldNum" sz="quarter" idx="12"/>
          </p:nvPr>
        </p:nvSpPr>
        <p:spPr/>
        <p:txBody>
          <a:bodyPr/>
          <a:lstStyle/>
          <a:p>
            <a:fld id="{FFAF6169-14D0-4C91-8727-EC4ACBE8DAD3}" type="slidenum">
              <a:rPr lang="ar-IQ" smtClean="0"/>
              <a:pPr/>
              <a:t>18</a:t>
            </a:fld>
            <a:endParaRPr lang="ar-IQ"/>
          </a:p>
        </p:txBody>
      </p:sp>
    </p:spTree>
    <p:extLst>
      <p:ext uri="{BB962C8B-B14F-4D97-AF65-F5344CB8AC3E}">
        <p14:creationId xmlns:p14="http://schemas.microsoft.com/office/powerpoint/2010/main" val="182930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according to </a:t>
            </a:r>
            <a:r>
              <a:rPr lang="en-US" dirty="0" err="1"/>
              <a:t>LeChatelier</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29023" y="1629569"/>
            <a:ext cx="4991249"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19</a:t>
            </a:fld>
            <a:endParaRPr lang="ar-IQ"/>
          </a:p>
        </p:txBody>
      </p:sp>
    </p:spTree>
    <p:extLst>
      <p:ext uri="{BB962C8B-B14F-4D97-AF65-F5344CB8AC3E}">
        <p14:creationId xmlns:p14="http://schemas.microsoft.com/office/powerpoint/2010/main" val="92157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a:t>
            </a:r>
            <a:r>
              <a:rPr lang="en-US" b="1" dirty="0">
                <a:solidFill>
                  <a:srgbClr val="FFC000"/>
                </a:solidFill>
                <a:effectLst>
                  <a:outerShdw blurRad="38100" dist="38100" dir="2700000" algn="tl">
                    <a:srgbClr val="000000">
                      <a:alpha val="43137"/>
                    </a:srgbClr>
                  </a:outerShdw>
                </a:effectLst>
              </a:rPr>
              <a:t>Gravimetric analysis </a:t>
            </a:r>
          </a:p>
        </p:txBody>
      </p:sp>
      <p:sp>
        <p:nvSpPr>
          <p:cNvPr id="2" name="Content Placeholder 1"/>
          <p:cNvSpPr>
            <a:spLocks noGrp="1"/>
          </p:cNvSpPr>
          <p:nvPr>
            <p:ph idx="1"/>
          </p:nvPr>
        </p:nvSpPr>
        <p:spPr>
          <a:ln>
            <a:noFill/>
          </a:ln>
        </p:spPr>
        <p:txBody>
          <a:bodyPr>
            <a:normAutofit fontScale="62500" lnSpcReduction="20000"/>
          </a:bodyPr>
          <a:lstStyle/>
          <a:p>
            <a:endParaRPr lang="en-US" dirty="0"/>
          </a:p>
          <a:p>
            <a:pPr algn="l" rtl="0"/>
            <a:r>
              <a:rPr lang="en-US" sz="3800" b="1" dirty="0">
                <a:solidFill>
                  <a:srgbClr val="0070C0"/>
                </a:solidFill>
                <a:latin typeface="Times"/>
                <a:cs typeface="Calibri" pitchFamily="34" charset="0"/>
              </a:rPr>
              <a:t>Gravimetric methods</a:t>
            </a:r>
            <a:r>
              <a:rPr lang="en-US" sz="3600" dirty="0">
                <a:solidFill>
                  <a:srgbClr val="FF0000"/>
                </a:solidFill>
                <a:latin typeface="Times"/>
                <a:cs typeface="Calibri" pitchFamily="34" charset="0"/>
              </a:rPr>
              <a:t>: The quantitative methods that are based on determining the mass of a pure compound to which the </a:t>
            </a:r>
            <a:r>
              <a:rPr lang="en-US" sz="3600" dirty="0" err="1">
                <a:solidFill>
                  <a:srgbClr val="FF0000"/>
                </a:solidFill>
                <a:latin typeface="Times"/>
                <a:cs typeface="Calibri" pitchFamily="34" charset="0"/>
              </a:rPr>
              <a:t>analyte</a:t>
            </a:r>
            <a:r>
              <a:rPr lang="en-US" sz="3600" dirty="0">
                <a:solidFill>
                  <a:srgbClr val="FF0000"/>
                </a:solidFill>
                <a:latin typeface="Times"/>
                <a:cs typeface="Calibri" pitchFamily="34" charset="0"/>
              </a:rPr>
              <a:t> is chemically related. </a:t>
            </a:r>
          </a:p>
          <a:p>
            <a:pPr algn="l" rtl="0"/>
            <a:endParaRPr lang="en-US" sz="3600" dirty="0">
              <a:solidFill>
                <a:srgbClr val="FF0000"/>
              </a:solidFill>
              <a:latin typeface="Times"/>
              <a:cs typeface="Calibri" pitchFamily="34" charset="0"/>
            </a:endParaRPr>
          </a:p>
          <a:p>
            <a:pPr algn="l" rtl="0"/>
            <a:r>
              <a:rPr lang="en-US" sz="3600" dirty="0">
                <a:solidFill>
                  <a:srgbClr val="FF0000"/>
                </a:solidFill>
                <a:latin typeface="Times"/>
                <a:cs typeface="Calibri" pitchFamily="34" charset="0"/>
              </a:rPr>
              <a:t> </a:t>
            </a:r>
            <a:r>
              <a:rPr lang="en-US" sz="3800" b="1" dirty="0">
                <a:solidFill>
                  <a:srgbClr val="0070C0"/>
                </a:solidFill>
                <a:latin typeface="Times"/>
                <a:cs typeface="Calibri" pitchFamily="34" charset="0"/>
              </a:rPr>
              <a:t>Types of Gravimetric Analysis </a:t>
            </a:r>
          </a:p>
          <a:p>
            <a:pPr algn="l" rtl="0"/>
            <a:r>
              <a:rPr lang="en-US" sz="3600" dirty="0">
                <a:solidFill>
                  <a:srgbClr val="FF0000"/>
                </a:solidFill>
                <a:latin typeface="Times"/>
                <a:cs typeface="Calibri" pitchFamily="34" charset="0"/>
              </a:rPr>
              <a:t>• </a:t>
            </a:r>
            <a:r>
              <a:rPr lang="en-US" sz="3800" b="1" dirty="0">
                <a:solidFill>
                  <a:srgbClr val="0070C0"/>
                </a:solidFill>
                <a:latin typeface="Times"/>
                <a:cs typeface="Calibri" pitchFamily="34" charset="0"/>
              </a:rPr>
              <a:t>Precipitation </a:t>
            </a:r>
            <a:r>
              <a:rPr lang="en-US" sz="3800" b="1" dirty="0" err="1">
                <a:solidFill>
                  <a:srgbClr val="0070C0"/>
                </a:solidFill>
                <a:latin typeface="Times"/>
                <a:cs typeface="Calibri" pitchFamily="34" charset="0"/>
              </a:rPr>
              <a:t>gravimetry</a:t>
            </a:r>
            <a:r>
              <a:rPr lang="en-US" sz="3600" dirty="0">
                <a:solidFill>
                  <a:srgbClr val="FF0000"/>
                </a:solidFill>
                <a:latin typeface="Times"/>
                <a:cs typeface="Calibri" pitchFamily="34" charset="0"/>
              </a:rPr>
              <a:t>: The </a:t>
            </a:r>
            <a:r>
              <a:rPr lang="en-US" sz="3600" dirty="0" err="1">
                <a:solidFill>
                  <a:srgbClr val="FF0000"/>
                </a:solidFill>
                <a:latin typeface="Times"/>
                <a:cs typeface="Calibri" pitchFamily="34" charset="0"/>
              </a:rPr>
              <a:t>analyte</a:t>
            </a:r>
            <a:r>
              <a:rPr lang="en-US" sz="3600" dirty="0">
                <a:solidFill>
                  <a:srgbClr val="FF0000"/>
                </a:solidFill>
                <a:latin typeface="Times"/>
                <a:cs typeface="Calibri" pitchFamily="34" charset="0"/>
              </a:rPr>
              <a:t> is separated from a solution of the sample as a precipitate and is converted to a compound of known composition that can be weighed. </a:t>
            </a:r>
          </a:p>
          <a:p>
            <a:pPr algn="l" rtl="0"/>
            <a:r>
              <a:rPr lang="en-US" sz="3800" b="1" dirty="0">
                <a:solidFill>
                  <a:srgbClr val="0070C0"/>
                </a:solidFill>
                <a:latin typeface="Times"/>
                <a:cs typeface="Calibri" pitchFamily="34" charset="0"/>
              </a:rPr>
              <a:t>• Volatilization </a:t>
            </a:r>
            <a:r>
              <a:rPr lang="en-US" sz="3800" b="1" dirty="0" err="1">
                <a:solidFill>
                  <a:srgbClr val="0070C0"/>
                </a:solidFill>
                <a:latin typeface="Times"/>
                <a:cs typeface="Calibri" pitchFamily="34" charset="0"/>
              </a:rPr>
              <a:t>gravimetry</a:t>
            </a:r>
            <a:r>
              <a:rPr lang="en-US" sz="3600" dirty="0">
                <a:solidFill>
                  <a:srgbClr val="FF0000"/>
                </a:solidFill>
                <a:latin typeface="Times"/>
                <a:cs typeface="Calibri" pitchFamily="34" charset="0"/>
              </a:rPr>
              <a:t>: The </a:t>
            </a:r>
            <a:r>
              <a:rPr lang="en-US" sz="3600" dirty="0" err="1">
                <a:solidFill>
                  <a:srgbClr val="FF0000"/>
                </a:solidFill>
                <a:latin typeface="Times"/>
                <a:cs typeface="Calibri" pitchFamily="34" charset="0"/>
              </a:rPr>
              <a:t>analyte</a:t>
            </a:r>
            <a:r>
              <a:rPr lang="en-US" sz="3600" dirty="0">
                <a:solidFill>
                  <a:srgbClr val="FF0000"/>
                </a:solidFill>
                <a:latin typeface="Times"/>
                <a:cs typeface="Calibri" pitchFamily="34" charset="0"/>
              </a:rPr>
              <a:t> is separated from other constituents of a sample by converting it to a gas of known chemical composition that can be weighed. </a:t>
            </a:r>
          </a:p>
          <a:p>
            <a:pPr algn="l" rtl="0"/>
            <a:r>
              <a:rPr lang="en-US" sz="3800" b="1" dirty="0">
                <a:solidFill>
                  <a:srgbClr val="0070C0"/>
                </a:solidFill>
                <a:latin typeface="Times"/>
                <a:cs typeface="Calibri" pitchFamily="34" charset="0"/>
              </a:rPr>
              <a:t>• </a:t>
            </a:r>
            <a:r>
              <a:rPr lang="en-US" sz="3800" b="1" dirty="0" err="1">
                <a:solidFill>
                  <a:srgbClr val="0070C0"/>
                </a:solidFill>
                <a:latin typeface="Times"/>
                <a:cs typeface="Calibri" pitchFamily="34" charset="0"/>
              </a:rPr>
              <a:t>Electrogravimetry</a:t>
            </a:r>
            <a:r>
              <a:rPr lang="en-US" sz="3600" dirty="0">
                <a:solidFill>
                  <a:srgbClr val="FF0000"/>
                </a:solidFill>
                <a:latin typeface="Times"/>
                <a:cs typeface="Calibri" pitchFamily="34" charset="0"/>
              </a:rPr>
              <a:t>: The </a:t>
            </a:r>
            <a:r>
              <a:rPr lang="en-US" sz="3600" dirty="0" err="1">
                <a:solidFill>
                  <a:srgbClr val="FF0000"/>
                </a:solidFill>
                <a:latin typeface="Times"/>
                <a:cs typeface="Calibri" pitchFamily="34" charset="0"/>
              </a:rPr>
              <a:t>analyte</a:t>
            </a:r>
            <a:r>
              <a:rPr lang="en-US" sz="3600" dirty="0">
                <a:solidFill>
                  <a:srgbClr val="FF0000"/>
                </a:solidFill>
                <a:latin typeface="Times"/>
                <a:cs typeface="Calibri" pitchFamily="34" charset="0"/>
              </a:rPr>
              <a:t> is separated by deposition on an electrode by an electrical current</a:t>
            </a:r>
            <a:r>
              <a:rPr lang="en-US" dirty="0">
                <a:solidFill>
                  <a:srgbClr val="FF0000"/>
                </a:solidFill>
              </a:rPr>
              <a:t>. </a:t>
            </a:r>
          </a:p>
        </p:txBody>
      </p:sp>
      <p:sp>
        <p:nvSpPr>
          <p:cNvPr id="3" name="Slide Number Placeholder 2"/>
          <p:cNvSpPr>
            <a:spLocks noGrp="1"/>
          </p:cNvSpPr>
          <p:nvPr>
            <p:ph type="sldNum" sz="quarter" idx="12"/>
          </p:nvPr>
        </p:nvSpPr>
        <p:spPr/>
        <p:txBody>
          <a:bodyPr/>
          <a:lstStyle/>
          <a:p>
            <a:fld id="{FFAF6169-14D0-4C91-8727-EC4ACBE8DAD3}" type="slidenum">
              <a:rPr lang="ar-IQ" smtClean="0"/>
              <a:pPr/>
              <a:t>2</a:t>
            </a:fld>
            <a:endParaRPr lang="ar-IQ"/>
          </a:p>
        </p:txBody>
      </p:sp>
    </p:spTree>
    <p:extLst>
      <p:ext uri="{BB962C8B-B14F-4D97-AF65-F5344CB8AC3E}">
        <p14:creationId xmlns:p14="http://schemas.microsoft.com/office/powerpoint/2010/main" val="354034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a:solidFill>
                  <a:srgbClr val="FFC000"/>
                </a:solidFill>
                <a:effectLst>
                  <a:outerShdw blurRad="38100" dist="38100" dir="2700000" algn="tl">
                    <a:srgbClr val="000000">
                      <a:alpha val="43137"/>
                    </a:srgbClr>
                  </a:outerShdw>
                </a:effectLst>
              </a:rPr>
              <a:t>Solubility</a:t>
            </a:r>
            <a:br>
              <a:rPr lang="en-US" b="1" dirty="0">
                <a:solidFill>
                  <a:srgbClr val="FFC000"/>
                </a:solidFill>
                <a:effectLst>
                  <a:outerShdw blurRad="38100" dist="38100" dir="2700000" algn="tl">
                    <a:srgbClr val="000000">
                      <a:alpha val="43137"/>
                    </a:srgbClr>
                  </a:outerShdw>
                </a:effectLst>
              </a:rPr>
            </a:br>
            <a:endParaRPr lang="en-US" b="1" dirty="0">
              <a:solidFill>
                <a:srgbClr val="FFC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1124744"/>
            <a:ext cx="8229600" cy="4525963"/>
          </a:xfrm>
        </p:spPr>
        <p:txBody>
          <a:bodyPr>
            <a:normAutofit/>
          </a:bodyPr>
          <a:lstStyle/>
          <a:p>
            <a:pPr algn="l" rtl="0"/>
            <a:r>
              <a:rPr lang="en-US" sz="2400" b="1" dirty="0"/>
              <a:t>Solubility: What is the meaning of solubility ?</a:t>
            </a:r>
          </a:p>
          <a:p>
            <a:pPr algn="l" rtl="0"/>
            <a:r>
              <a:rPr lang="en-US" sz="2400" b="1" dirty="0"/>
              <a:t>The ability of substance to dissolve in a solvent. </a:t>
            </a:r>
          </a:p>
          <a:p>
            <a:pPr algn="l" rtl="0"/>
            <a:r>
              <a:rPr lang="en-US" sz="2400" b="1" dirty="0"/>
              <a:t>Quantity that dissolves to form a saturated solution.</a:t>
            </a:r>
          </a:p>
          <a:p>
            <a:pPr algn="l" rtl="0"/>
            <a:r>
              <a:rPr lang="en-US" sz="2400" b="1" dirty="0"/>
              <a:t>S----- g per 100 mL     or     g /L</a:t>
            </a:r>
          </a:p>
          <a:p>
            <a:pPr algn="l" rtl="0"/>
            <a:r>
              <a:rPr lang="en-US" sz="2400" b="1" dirty="0"/>
              <a:t>(molar solubility, grams per liter saturated solution.)</a:t>
            </a:r>
          </a:p>
        </p:txBody>
      </p:sp>
      <p:sp>
        <p:nvSpPr>
          <p:cNvPr id="3" name="Slide Number Placeholder 2"/>
          <p:cNvSpPr>
            <a:spLocks noGrp="1"/>
          </p:cNvSpPr>
          <p:nvPr>
            <p:ph type="sldNum" sz="quarter" idx="12"/>
          </p:nvPr>
        </p:nvSpPr>
        <p:spPr/>
        <p:txBody>
          <a:bodyPr/>
          <a:lstStyle/>
          <a:p>
            <a:fld id="{FFAF6169-14D0-4C91-8727-EC4ACBE8DAD3}" type="slidenum">
              <a:rPr lang="ar-IQ" smtClean="0"/>
              <a:pPr/>
              <a:t>20</a:t>
            </a:fld>
            <a:endParaRPr lang="ar-IQ"/>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56992"/>
            <a:ext cx="3576107" cy="346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97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Solubility</a:t>
            </a:r>
            <a:endParaRPr lang="en-US" dirty="0"/>
          </a:p>
        </p:txBody>
      </p:sp>
      <p:sp>
        <p:nvSpPr>
          <p:cNvPr id="2" name="Content Placeholder 1"/>
          <p:cNvSpPr>
            <a:spLocks noGrp="1"/>
          </p:cNvSpPr>
          <p:nvPr>
            <p:ph idx="1"/>
          </p:nvPr>
        </p:nvSpPr>
        <p:spPr>
          <a:xfrm>
            <a:off x="457200" y="1412776"/>
            <a:ext cx="8229600" cy="4525963"/>
          </a:xfrm>
        </p:spPr>
        <p:txBody>
          <a:bodyPr/>
          <a:lstStyle/>
          <a:p>
            <a:pPr algn="l" rtl="0"/>
            <a:r>
              <a:rPr lang="en-US" sz="2800" b="1" dirty="0">
                <a:solidFill>
                  <a:srgbClr val="0070C0"/>
                </a:solidFill>
              </a:rPr>
              <a:t>For a system containing a precipitate in equilibrium with its ions, solubility of solid can be reduced if an ionic compound is dissolved in the solution.</a:t>
            </a:r>
            <a:endParaRPr lang="ar-IQ" sz="2800" b="1" dirty="0">
              <a:solidFill>
                <a:srgbClr val="0070C0"/>
              </a:solidFill>
            </a:endParaRPr>
          </a:p>
          <a:p>
            <a:pPr algn="l" rtl="0"/>
            <a:endParaRPr lang="en-US" dirty="0"/>
          </a:p>
          <a:p>
            <a:r>
              <a:rPr lang="en-US" sz="2000" b="1" dirty="0"/>
              <a:t>Reduce solubility i.e.,</a:t>
            </a:r>
            <a:endParaRPr lang="ar-IQ" sz="2000" b="1" dirty="0"/>
          </a:p>
          <a:p>
            <a:r>
              <a:rPr lang="en-US" sz="2000" b="1" dirty="0"/>
              <a:t> less </a:t>
            </a:r>
            <a:r>
              <a:rPr lang="en-US" sz="2000" b="1" dirty="0" err="1"/>
              <a:t>AgI</a:t>
            </a:r>
            <a:r>
              <a:rPr lang="en-US" sz="2000" b="1" dirty="0"/>
              <a:t> will dissolve in </a:t>
            </a:r>
            <a:r>
              <a:rPr lang="en-US" sz="2000" b="1" dirty="0" err="1"/>
              <a:t>soln</a:t>
            </a:r>
            <a:r>
              <a:rPr lang="en-US" sz="2000" b="1" dirty="0"/>
              <a:t>’ which </a:t>
            </a:r>
          </a:p>
          <a:p>
            <a:r>
              <a:rPr lang="en-US" sz="2000" b="1" dirty="0"/>
              <a:t>means more ppt. forms in solution</a:t>
            </a:r>
          </a:p>
        </p:txBody>
      </p:sp>
      <p:sp>
        <p:nvSpPr>
          <p:cNvPr id="3" name="Slide Number Placeholder 2"/>
          <p:cNvSpPr>
            <a:spLocks noGrp="1"/>
          </p:cNvSpPr>
          <p:nvPr>
            <p:ph type="sldNum" sz="quarter" idx="12"/>
          </p:nvPr>
        </p:nvSpPr>
        <p:spPr/>
        <p:txBody>
          <a:bodyPr/>
          <a:lstStyle/>
          <a:p>
            <a:fld id="{FFAF6169-14D0-4C91-8727-EC4ACBE8DAD3}" type="slidenum">
              <a:rPr lang="ar-IQ" smtClean="0"/>
              <a:pPr/>
              <a:t>21</a:t>
            </a:fld>
            <a:endParaRPr lang="ar-IQ"/>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140968"/>
            <a:ext cx="4516363"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85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effectLst>
                  <a:outerShdw blurRad="38100" dist="38100" dir="2700000" algn="tl">
                    <a:srgbClr val="000000">
                      <a:alpha val="43137"/>
                    </a:srgbClr>
                  </a:outerShdw>
                </a:effectLst>
              </a:rPr>
              <a:t>Solubility</a:t>
            </a:r>
            <a:endParaRPr lang="ar-IQ" sz="4000" b="1" dirty="0">
              <a:solidFill>
                <a:srgbClr val="FFC000"/>
              </a:solidFill>
              <a:effectLst>
                <a:outerShdw blurRad="38100" dist="38100" dir="2700000" algn="tl">
                  <a:srgbClr val="000000">
                    <a:alpha val="43137"/>
                  </a:srgbClr>
                </a:outerShdw>
              </a:effectLst>
            </a:endParaRPr>
          </a:p>
        </p:txBody>
      </p:sp>
      <p:pic>
        <p:nvPicPr>
          <p:cNvPr id="3" name="Content Placeholder 2"/>
          <p:cNvPicPr>
            <a:picLocks noGrp="1" noChangeAspect="1" noChangeArrowheads="1"/>
          </p:cNvPicPr>
          <p:nvPr>
            <p:ph idx="1"/>
          </p:nvPr>
        </p:nvPicPr>
        <p:blipFill>
          <a:blip r:embed="rId2"/>
          <a:srcRect/>
          <a:stretch>
            <a:fillRect/>
          </a:stretch>
        </p:blipFill>
        <p:spPr bwMode="auto">
          <a:xfrm>
            <a:off x="585787" y="1571613"/>
            <a:ext cx="7972425" cy="142875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a:bodyPr>
          <a:lstStyle/>
          <a:p>
            <a:fld id="{FFAF6169-14D0-4C91-8727-EC4ACBE8DAD3}" type="slidenum">
              <a:rPr lang="ar-IQ" smtClean="0"/>
              <a:pPr/>
              <a:t>22</a:t>
            </a:fld>
            <a:endParaRPr lang="ar-IQ"/>
          </a:p>
        </p:txBody>
      </p:sp>
      <p:sp>
        <p:nvSpPr>
          <p:cNvPr id="5" name="Rectangle 4"/>
          <p:cNvSpPr/>
          <p:nvPr/>
        </p:nvSpPr>
        <p:spPr>
          <a:xfrm>
            <a:off x="428596" y="3071810"/>
            <a:ext cx="5786478" cy="584775"/>
          </a:xfrm>
          <a:prstGeom prst="rect">
            <a:avLst/>
          </a:prstGeom>
        </p:spPr>
        <p:txBody>
          <a:bodyPr wrap="square">
            <a:spAutoFit/>
          </a:bodyPr>
          <a:lstStyle/>
          <a:p>
            <a:pPr algn="ctr"/>
            <a:r>
              <a:rPr lang="en-US" sz="2400" b="1" i="1" dirty="0">
                <a:solidFill>
                  <a:srgbClr val="FF0000"/>
                </a:solidFill>
              </a:rPr>
              <a:t>solubility product constant    </a:t>
            </a:r>
            <a:r>
              <a:rPr lang="en-US" sz="2400" b="1" i="1" dirty="0" err="1">
                <a:solidFill>
                  <a:srgbClr val="FF0000"/>
                </a:solidFill>
              </a:rPr>
              <a:t>Ksp</a:t>
            </a:r>
            <a:r>
              <a:rPr lang="en-US" sz="3200" b="1" i="1" dirty="0">
                <a:solidFill>
                  <a:srgbClr val="FF0000"/>
                </a:solidFill>
              </a:rPr>
              <a:t> </a:t>
            </a:r>
            <a:endParaRPr lang="ar-IQ" sz="3200" b="1" dirty="0"/>
          </a:p>
        </p:txBody>
      </p:sp>
      <p:pic>
        <p:nvPicPr>
          <p:cNvPr id="6" name="Picture 2"/>
          <p:cNvPicPr>
            <a:picLocks noChangeAspect="1" noChangeArrowheads="1"/>
          </p:cNvPicPr>
          <p:nvPr/>
        </p:nvPicPr>
        <p:blipFill>
          <a:blip r:embed="rId3"/>
          <a:stretch>
            <a:fillRect/>
          </a:stretch>
        </p:blipFill>
        <p:spPr bwMode="auto">
          <a:xfrm>
            <a:off x="428596" y="3786190"/>
            <a:ext cx="7972425" cy="208120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86" y="404664"/>
            <a:ext cx="7654246" cy="1143000"/>
          </a:xfrm>
        </p:spPr>
        <p:txBody>
          <a:bodyPr>
            <a:normAutofit/>
          </a:bodyPr>
          <a:lstStyle/>
          <a:p>
            <a:r>
              <a:rPr lang="en-US" sz="3600" b="1" dirty="0">
                <a:solidFill>
                  <a:srgbClr val="FFC000"/>
                </a:solidFill>
                <a:effectLst>
                  <a:outerShdw blurRad="38100" dist="38100" dir="2700000" algn="tl">
                    <a:srgbClr val="000000">
                      <a:alpha val="43137"/>
                    </a:srgbClr>
                  </a:outerShdw>
                </a:effectLst>
              </a:rPr>
              <a:t>solubility product constant    </a:t>
            </a:r>
            <a:r>
              <a:rPr lang="en-US" sz="3600" b="1" dirty="0" err="1">
                <a:solidFill>
                  <a:srgbClr val="FFC000"/>
                </a:solidFill>
                <a:effectLst>
                  <a:outerShdw blurRad="38100" dist="38100" dir="2700000" algn="tl">
                    <a:srgbClr val="000000">
                      <a:alpha val="43137"/>
                    </a:srgbClr>
                  </a:outerShdw>
                </a:effectLst>
              </a:rPr>
              <a:t>Ksp</a:t>
            </a:r>
            <a:endParaRPr lang="ar-IQ" sz="3600" b="1" dirty="0">
              <a:solidFill>
                <a:srgbClr val="FFC00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714348" y="1661495"/>
            <a:ext cx="5952862" cy="385573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normAutofit/>
          </a:bodyPr>
          <a:lstStyle/>
          <a:p>
            <a:fld id="{FFAF6169-14D0-4C91-8727-EC4ACBE8DAD3}" type="slidenum">
              <a:rPr lang="ar-IQ" smtClean="0"/>
              <a:pPr/>
              <a:t>23</a:t>
            </a:fld>
            <a:endParaRPr lang="ar-IQ"/>
          </a:p>
        </p:txBody>
      </p:sp>
      <p:sp>
        <p:nvSpPr>
          <p:cNvPr id="4" name="Rectangle 3"/>
          <p:cNvSpPr/>
          <p:nvPr/>
        </p:nvSpPr>
        <p:spPr>
          <a:xfrm>
            <a:off x="785786" y="2649676"/>
            <a:ext cx="1214446" cy="707886"/>
          </a:xfrm>
          <a:prstGeom prst="rect">
            <a:avLst/>
          </a:prstGeom>
          <a:solidFill>
            <a:schemeClr val="bg1"/>
          </a:solidFill>
        </p:spPr>
        <p:txBody>
          <a:bodyPr wrap="square">
            <a:spAutoFit/>
          </a:bodyPr>
          <a:lstStyle/>
          <a:p>
            <a:r>
              <a:rPr lang="en-US" sz="4000" b="1" i="1" dirty="0" err="1"/>
              <a:t>Ksp</a:t>
            </a:r>
            <a:endParaRPr lang="ar-IQ" sz="4000" dirty="0"/>
          </a:p>
        </p:txBody>
      </p:sp>
      <p:sp>
        <p:nvSpPr>
          <p:cNvPr id="5" name="Rectangle 4"/>
          <p:cNvSpPr/>
          <p:nvPr/>
        </p:nvSpPr>
        <p:spPr>
          <a:xfrm>
            <a:off x="785786" y="4435626"/>
            <a:ext cx="1214446" cy="707886"/>
          </a:xfrm>
          <a:prstGeom prst="rect">
            <a:avLst/>
          </a:prstGeom>
          <a:solidFill>
            <a:schemeClr val="bg1"/>
          </a:solidFill>
        </p:spPr>
        <p:txBody>
          <a:bodyPr wrap="square">
            <a:spAutoFit/>
          </a:bodyPr>
          <a:lstStyle/>
          <a:p>
            <a:r>
              <a:rPr lang="en-US" sz="4000" b="1" i="1" dirty="0" err="1"/>
              <a:t>Ksp</a:t>
            </a:r>
            <a:endParaRPr lang="ar-IQ"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F6169-14D0-4C91-8727-EC4ACBE8DAD3}" type="slidenum">
              <a:rPr lang="ar-IQ" smtClean="0"/>
              <a:pPr/>
              <a:t>24</a:t>
            </a:fld>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56490"/>
            <a:ext cx="6105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38375"/>
            <a:ext cx="5256584" cy="407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normAutofit/>
          </a:bodyPr>
          <a:lstStyle/>
          <a:p>
            <a:r>
              <a:rPr lang="en-US" sz="3600" b="1" dirty="0">
                <a:solidFill>
                  <a:srgbClr val="FFC000"/>
                </a:solidFill>
                <a:effectLst>
                  <a:outerShdw blurRad="38100" dist="38100" dir="2700000" algn="tl">
                    <a:srgbClr val="000000">
                      <a:alpha val="43137"/>
                    </a:srgbClr>
                  </a:outerShdw>
                </a:effectLst>
              </a:rPr>
              <a:t>solubility product constant    </a:t>
            </a:r>
            <a:r>
              <a:rPr lang="en-US" sz="3600" b="1" dirty="0" err="1">
                <a:solidFill>
                  <a:srgbClr val="FFC000"/>
                </a:solidFill>
                <a:effectLst>
                  <a:outerShdw blurRad="38100" dist="38100" dir="2700000" algn="tl">
                    <a:srgbClr val="000000">
                      <a:alpha val="43137"/>
                    </a:srgbClr>
                  </a:outerShdw>
                </a:effectLst>
              </a:rPr>
              <a:t>Ksp</a:t>
            </a:r>
            <a:endParaRPr lang="ar-IQ" sz="3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67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Solubility</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9" y="1268760"/>
            <a:ext cx="727280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25</a:t>
            </a:fld>
            <a:endParaRPr lang="ar-IQ"/>
          </a:p>
        </p:txBody>
      </p:sp>
    </p:spTree>
    <p:extLst>
      <p:ext uri="{BB962C8B-B14F-4D97-AF65-F5344CB8AC3E}">
        <p14:creationId xmlns:p14="http://schemas.microsoft.com/office/powerpoint/2010/main" val="233030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Solubility</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1412777"/>
            <a:ext cx="6912767"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26</a:t>
            </a:fld>
            <a:endParaRPr lang="ar-IQ"/>
          </a:p>
        </p:txBody>
      </p:sp>
    </p:spTree>
    <p:extLst>
      <p:ext uri="{BB962C8B-B14F-4D97-AF65-F5344CB8AC3E}">
        <p14:creationId xmlns:p14="http://schemas.microsoft.com/office/powerpoint/2010/main" val="165527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sz="2000" dirty="0"/>
            </a:br>
            <a:r>
              <a:rPr lang="en-US" sz="3600" b="1" dirty="0">
                <a:solidFill>
                  <a:srgbClr val="0070C0"/>
                </a:solidFill>
              </a:rPr>
              <a:t>Example :What is the solubility product </a:t>
            </a:r>
            <a:r>
              <a:rPr lang="en-US" sz="3600" b="1" dirty="0" err="1">
                <a:solidFill>
                  <a:srgbClr val="0070C0"/>
                </a:solidFill>
              </a:rPr>
              <a:t>Ksp</a:t>
            </a:r>
            <a:r>
              <a:rPr lang="en-US" sz="3600" b="1" dirty="0">
                <a:solidFill>
                  <a:srgbClr val="0070C0"/>
                </a:solidFill>
              </a:rPr>
              <a:t>, for the following reactions:</a:t>
            </a:r>
          </a:p>
        </p:txBody>
      </p:sp>
      <p:sp>
        <p:nvSpPr>
          <p:cNvPr id="3" name="Slide Number Placeholder 2"/>
          <p:cNvSpPr>
            <a:spLocks noGrp="1"/>
          </p:cNvSpPr>
          <p:nvPr>
            <p:ph type="sldNum" sz="quarter" idx="12"/>
          </p:nvPr>
        </p:nvSpPr>
        <p:spPr/>
        <p:txBody>
          <a:bodyPr/>
          <a:lstStyle/>
          <a:p>
            <a:fld id="{FFAF6169-14D0-4C91-8727-EC4ACBE8DAD3}" type="slidenum">
              <a:rPr lang="ar-IQ" smtClean="0"/>
              <a:pPr/>
              <a:t>27</a:t>
            </a:fld>
            <a:endParaRPr lang="ar-IQ"/>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29383"/>
            <a:ext cx="7200800" cy="257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869161"/>
            <a:ext cx="676875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01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a:solidFill>
                  <a:srgbClr val="FFC000"/>
                </a:solidFill>
                <a:effectLst>
                  <a:outerShdw blurRad="38100" dist="38100" dir="2700000" algn="tl">
                    <a:srgbClr val="000000">
                      <a:alpha val="43137"/>
                    </a:srgbClr>
                  </a:outerShdw>
                </a:effectLst>
              </a:rPr>
              <a:t>Factors Affecting Solubility (s).</a:t>
            </a:r>
            <a:br>
              <a:rPr lang="en-US" sz="4000" b="1" dirty="0">
                <a:solidFill>
                  <a:srgbClr val="FFC000"/>
                </a:solidFill>
                <a:effectLst>
                  <a:outerShdw blurRad="38100" dist="38100" dir="2700000" algn="tl">
                    <a:srgbClr val="000000">
                      <a:alpha val="43137"/>
                    </a:srgbClr>
                  </a:outerShdw>
                </a:effectLst>
              </a:rPr>
            </a:br>
            <a:endParaRPr lang="en-US" sz="4000" b="1" dirty="0">
              <a:solidFill>
                <a:srgbClr val="FFC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95536" y="991269"/>
            <a:ext cx="8579296" cy="4525963"/>
          </a:xfrm>
        </p:spPr>
        <p:txBody>
          <a:bodyPr>
            <a:noAutofit/>
          </a:bodyPr>
          <a:lstStyle/>
          <a:p>
            <a:pPr algn="just"/>
            <a:r>
              <a:rPr lang="en-US" sz="2400" dirty="0">
                <a:solidFill>
                  <a:srgbClr val="0070C0"/>
                </a:solidFill>
              </a:rPr>
              <a:t> </a:t>
            </a:r>
            <a:r>
              <a:rPr lang="en-US" sz="2800" b="1" dirty="0">
                <a:solidFill>
                  <a:srgbClr val="FF0000"/>
                </a:solidFill>
                <a:latin typeface="Sitka Heading" panose="02000505000000020004" pitchFamily="2" charset="0"/>
                <a:cs typeface="Simple Bold Jut Out" panose="02010401010101010101" pitchFamily="2" charset="-78"/>
              </a:rPr>
              <a:t>Polarity(Nature of Solute )</a:t>
            </a:r>
          </a:p>
          <a:p>
            <a:pPr algn="just"/>
            <a:r>
              <a:rPr lang="en-US" sz="2800" b="1" dirty="0">
                <a:solidFill>
                  <a:srgbClr val="0070C0"/>
                </a:solidFill>
              </a:rPr>
              <a:t>In most cases solutes dissolve in solvents that have a similar polarity. "Like dissolves like". Non-polar solutes do not dissolve in polar solvents and the other way round.</a:t>
            </a:r>
          </a:p>
          <a:p>
            <a:pPr algn="l" rtl="0"/>
            <a:r>
              <a:rPr lang="en-US" sz="2800" b="1" dirty="0">
                <a:solidFill>
                  <a:srgbClr val="FF0000"/>
                </a:solidFill>
                <a:latin typeface="Sitka Heading" panose="02000505000000020004" pitchFamily="2" charset="0"/>
                <a:cs typeface="Simple Bold Jut Out" panose="02010401010101010101" pitchFamily="2" charset="-78"/>
              </a:rPr>
              <a:t>Temperature Factor </a:t>
            </a:r>
          </a:p>
          <a:p>
            <a:pPr algn="l" rtl="0"/>
            <a:r>
              <a:rPr lang="en-US" sz="2400" dirty="0">
                <a:solidFill>
                  <a:srgbClr val="0070C0"/>
                </a:solidFill>
              </a:rPr>
              <a:t> </a:t>
            </a:r>
            <a:r>
              <a:rPr lang="en-US" sz="2400" b="1" dirty="0">
                <a:solidFill>
                  <a:srgbClr val="00B050"/>
                </a:solidFill>
              </a:rPr>
              <a:t>Solids/Liquids- Solubility increases with Temperature (mostly) Increase increases motion and collision between solute / solvent. </a:t>
            </a:r>
          </a:p>
          <a:p>
            <a:pPr algn="l" rtl="0"/>
            <a:r>
              <a:rPr lang="en-US" sz="2400" b="1" dirty="0">
                <a:solidFill>
                  <a:srgbClr val="00B050"/>
                </a:solidFill>
              </a:rPr>
              <a:t>gas - Solubility decreases with Temperature Increase. result in gas escaping to atmosphere. </a:t>
            </a:r>
            <a:r>
              <a:rPr lang="en-US" sz="2800" b="1" dirty="0">
                <a:solidFill>
                  <a:srgbClr val="00B050"/>
                </a:solidFill>
              </a:rPr>
              <a:t>  </a:t>
            </a:r>
            <a:endParaRPr lang="en-US" sz="2400" b="1" dirty="0">
              <a:solidFill>
                <a:srgbClr val="00B050"/>
              </a:solidFill>
            </a:endParaRPr>
          </a:p>
        </p:txBody>
      </p:sp>
      <p:sp>
        <p:nvSpPr>
          <p:cNvPr id="3" name="Slide Number Placeholder 2"/>
          <p:cNvSpPr>
            <a:spLocks noGrp="1"/>
          </p:cNvSpPr>
          <p:nvPr>
            <p:ph type="sldNum" sz="quarter" idx="12"/>
          </p:nvPr>
        </p:nvSpPr>
        <p:spPr/>
        <p:txBody>
          <a:bodyPr/>
          <a:lstStyle/>
          <a:p>
            <a:fld id="{FFAF6169-14D0-4C91-8727-EC4ACBE8DAD3}" type="slidenum">
              <a:rPr lang="ar-IQ" smtClean="0"/>
              <a:pPr/>
              <a:t>28</a:t>
            </a:fld>
            <a:endParaRPr lang="ar-IQ"/>
          </a:p>
        </p:txBody>
      </p:sp>
    </p:spTree>
    <p:extLst>
      <p:ext uri="{BB962C8B-B14F-4D97-AF65-F5344CB8AC3E}">
        <p14:creationId xmlns:p14="http://schemas.microsoft.com/office/powerpoint/2010/main" val="44492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4100" b="1" dirty="0">
                <a:solidFill>
                  <a:srgbClr val="FF0000"/>
                </a:solidFill>
                <a:latin typeface="Sitka Heading" panose="02000505000000020004" pitchFamily="2" charset="0"/>
              </a:rPr>
              <a:t>Pressure Factor </a:t>
            </a:r>
          </a:p>
          <a:p>
            <a:r>
              <a:rPr lang="en-US" sz="4000" dirty="0">
                <a:latin typeface="Sitka Heading" panose="02000505000000020004" pitchFamily="2" charset="0"/>
              </a:rPr>
              <a:t>Solid and liquid solutes, pressure does not affect solubility.</a:t>
            </a:r>
          </a:p>
          <a:p>
            <a:r>
              <a:rPr lang="en-US" sz="4000" dirty="0">
                <a:latin typeface="Sitka Heading" panose="02000505000000020004" pitchFamily="2" charset="0"/>
              </a:rPr>
              <a:t>Gas solutes, Solubility increases with Pressure. </a:t>
            </a:r>
          </a:p>
          <a:p>
            <a:r>
              <a:rPr lang="en-US" sz="4100" b="1" dirty="0">
                <a:solidFill>
                  <a:srgbClr val="FF0000"/>
                </a:solidFill>
                <a:latin typeface="Sitka Heading" panose="02000505000000020004" pitchFamily="2" charset="0"/>
              </a:rPr>
              <a:t>Common ion effect :</a:t>
            </a:r>
          </a:p>
          <a:p>
            <a:r>
              <a:rPr lang="en-US" b="1" dirty="0">
                <a:solidFill>
                  <a:srgbClr val="FF0000"/>
                </a:solidFill>
              </a:rPr>
              <a:t> </a:t>
            </a:r>
            <a:r>
              <a:rPr lang="en-US" sz="4000" dirty="0">
                <a:latin typeface="Sitka Heading" panose="02000505000000020004" pitchFamily="2" charset="0"/>
              </a:rPr>
              <a:t>in chemical equilibrium , Le </a:t>
            </a:r>
            <a:r>
              <a:rPr lang="en-US" sz="4000" dirty="0" err="1">
                <a:latin typeface="Sitka Heading" panose="02000505000000020004" pitchFamily="2" charset="0"/>
              </a:rPr>
              <a:t>Chatelier</a:t>
            </a:r>
            <a:r>
              <a:rPr lang="en-US" sz="4000" dirty="0">
                <a:latin typeface="Sitka Heading" panose="02000505000000020004" pitchFamily="2" charset="0"/>
              </a:rPr>
              <a:t> principle predicted that the solubility of ionized substances or electrolyte is reduce with extent of excess amount of ions that formed the substance in a solution .</a:t>
            </a:r>
            <a:endParaRPr lang="en-US" sz="4000" dirty="0">
              <a:solidFill>
                <a:srgbClr val="0070C0"/>
              </a:solidFill>
              <a:latin typeface="Sitka Heading" panose="02000505000000020004" pitchFamily="2" charset="0"/>
            </a:endParaRPr>
          </a:p>
          <a:p>
            <a:endParaRPr lang="en-US" sz="4000" dirty="0">
              <a:latin typeface="Sitka Heading" panose="02000505000000020004" pitchFamily="2" charset="0"/>
            </a:endParaRPr>
          </a:p>
          <a:p>
            <a:endParaRPr lang="en-US" dirty="0"/>
          </a:p>
          <a:p>
            <a:pPr marL="0" indent="0">
              <a:buNone/>
            </a:pPr>
            <a:r>
              <a:rPr lang="en-US" dirty="0">
                <a:solidFill>
                  <a:srgbClr val="0070C0"/>
                </a:solidFill>
              </a:rPr>
              <a:t> </a:t>
            </a:r>
          </a:p>
          <a:p>
            <a:pPr algn="just" rtl="0"/>
            <a:endParaRPr lang="en-US" dirty="0"/>
          </a:p>
        </p:txBody>
      </p:sp>
      <p:sp>
        <p:nvSpPr>
          <p:cNvPr id="3" name="Slide Number Placeholder 2"/>
          <p:cNvSpPr>
            <a:spLocks noGrp="1"/>
          </p:cNvSpPr>
          <p:nvPr>
            <p:ph type="sldNum" sz="quarter" idx="12"/>
          </p:nvPr>
        </p:nvSpPr>
        <p:spPr/>
        <p:txBody>
          <a:bodyPr/>
          <a:lstStyle/>
          <a:p>
            <a:fld id="{FFAF6169-14D0-4C91-8727-EC4ACBE8DAD3}" type="slidenum">
              <a:rPr lang="ar-IQ" smtClean="0"/>
              <a:pPr/>
              <a:t>29</a:t>
            </a:fld>
            <a:endParaRPr lang="ar-IQ"/>
          </a:p>
        </p:txBody>
      </p:sp>
      <p:sp>
        <p:nvSpPr>
          <p:cNvPr id="6" name="Title 3"/>
          <p:cNvSpPr>
            <a:spLocks noGrp="1"/>
          </p:cNvSpPr>
          <p:nvPr>
            <p:ph type="title"/>
          </p:nvPr>
        </p:nvSpPr>
        <p:spPr/>
        <p:txBody>
          <a:bodyPr>
            <a:noAutofit/>
          </a:bodyPr>
          <a:lstStyle/>
          <a:p>
            <a:r>
              <a:rPr lang="en-US" sz="4000" b="1" dirty="0">
                <a:solidFill>
                  <a:srgbClr val="FFC000"/>
                </a:solidFill>
                <a:effectLst>
                  <a:outerShdw blurRad="38100" dist="38100" dir="2700000" algn="tl">
                    <a:srgbClr val="000000">
                      <a:alpha val="43137"/>
                    </a:srgbClr>
                  </a:outerShdw>
                </a:effectLst>
              </a:rPr>
              <a:t>Factors Affecting Solubility (s).</a:t>
            </a:r>
            <a:br>
              <a:rPr lang="en-US" sz="4000" b="1" dirty="0">
                <a:solidFill>
                  <a:srgbClr val="FFC000"/>
                </a:solidFill>
                <a:effectLst>
                  <a:outerShdw blurRad="38100" dist="38100" dir="2700000" algn="tl">
                    <a:srgbClr val="000000">
                      <a:alpha val="43137"/>
                    </a:srgbClr>
                  </a:outerShdw>
                </a:effectLst>
              </a:rPr>
            </a:br>
            <a:endParaRPr lang="en-US" sz="4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9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FF0000"/>
                </a:solidFill>
              </a:rPr>
              <a:t>Steps in Gravimetric Analysis</a:t>
            </a:r>
            <a:endParaRPr lang="ar-IQ" sz="4000" b="1" i="1" dirty="0">
              <a:solidFill>
                <a:srgbClr val="FF0000"/>
              </a:solidFill>
            </a:endParaRPr>
          </a:p>
        </p:txBody>
      </p:sp>
      <p:sp>
        <p:nvSpPr>
          <p:cNvPr id="4" name="Slide Number Placeholder 3"/>
          <p:cNvSpPr>
            <a:spLocks noGrp="1"/>
          </p:cNvSpPr>
          <p:nvPr>
            <p:ph type="sldNum" sz="quarter" idx="12"/>
          </p:nvPr>
        </p:nvSpPr>
        <p:spPr/>
        <p:txBody>
          <a:bodyPr>
            <a:normAutofit/>
          </a:bodyPr>
          <a:lstStyle/>
          <a:p>
            <a:fld id="{FFAF6169-14D0-4C91-8727-EC4ACBE8DAD3}" type="slidenum">
              <a:rPr lang="ar-IQ" smtClean="0"/>
              <a:pPr/>
              <a:t>3</a:t>
            </a:fld>
            <a:endParaRPr lang="ar-IQ"/>
          </a:p>
        </p:txBody>
      </p:sp>
      <p:sp>
        <p:nvSpPr>
          <p:cNvPr id="6" name="Rectangle 5"/>
          <p:cNvSpPr/>
          <p:nvPr/>
        </p:nvSpPr>
        <p:spPr>
          <a:xfrm>
            <a:off x="755576" y="2204864"/>
            <a:ext cx="6102424" cy="3108543"/>
          </a:xfrm>
          <a:prstGeom prst="rect">
            <a:avLst/>
          </a:prstGeom>
        </p:spPr>
        <p:txBody>
          <a:bodyPr wrap="square">
            <a:spAutoFit/>
          </a:bodyPr>
          <a:lstStyle/>
          <a:p>
            <a:pPr algn="l" rtl="0"/>
            <a:r>
              <a:rPr lang="en-US" sz="2800" dirty="0"/>
              <a:t>1- Precipitation </a:t>
            </a:r>
          </a:p>
          <a:p>
            <a:pPr algn="l" rtl="0"/>
            <a:r>
              <a:rPr lang="en-US" sz="2800" dirty="0"/>
              <a:t>2- Digestion </a:t>
            </a:r>
          </a:p>
          <a:p>
            <a:pPr algn="l" rtl="0"/>
            <a:r>
              <a:rPr lang="en-US" sz="2800" dirty="0"/>
              <a:t>3- Filtration </a:t>
            </a:r>
          </a:p>
          <a:p>
            <a:pPr algn="l" rtl="0"/>
            <a:r>
              <a:rPr lang="en-US" sz="2800" dirty="0"/>
              <a:t>4- Washing </a:t>
            </a:r>
          </a:p>
          <a:p>
            <a:pPr algn="l" rtl="0"/>
            <a:r>
              <a:rPr lang="en-US" sz="2800" dirty="0"/>
              <a:t>5- Drying and igniting </a:t>
            </a:r>
          </a:p>
          <a:p>
            <a:pPr algn="l" rtl="0"/>
            <a:r>
              <a:rPr lang="en-US" sz="2800" dirty="0"/>
              <a:t>6- Weighing </a:t>
            </a:r>
          </a:p>
          <a:p>
            <a:pPr algn="l" rtl="0"/>
            <a:r>
              <a:rPr lang="en-US" sz="2800" dirty="0"/>
              <a:t>7- Calculation </a:t>
            </a:r>
          </a:p>
        </p:txBody>
      </p:sp>
    </p:spTree>
    <p:extLst>
      <p:ext uri="{BB962C8B-B14F-4D97-AF65-F5344CB8AC3E}">
        <p14:creationId xmlns:p14="http://schemas.microsoft.com/office/powerpoint/2010/main" val="425499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F6169-14D0-4C91-8727-EC4ACBE8DAD3}" type="slidenum">
              <a:rPr lang="ar-IQ" smtClean="0"/>
              <a:pPr/>
              <a:t>30</a:t>
            </a:fld>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52839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3573016"/>
            <a:ext cx="7560840" cy="954107"/>
          </a:xfrm>
          <a:prstGeom prst="rect">
            <a:avLst/>
          </a:prstGeom>
        </p:spPr>
        <p:txBody>
          <a:bodyPr wrap="square">
            <a:spAutoFit/>
          </a:bodyPr>
          <a:lstStyle/>
          <a:p>
            <a:pPr algn="l"/>
            <a:r>
              <a:rPr lang="en-US" sz="2800" dirty="0"/>
              <a:t>The common ion effect is reduce the solubility of the precipitate</a:t>
            </a:r>
            <a:r>
              <a:rPr lang="en-US" dirty="0"/>
              <a:t>.</a:t>
            </a:r>
          </a:p>
        </p:txBody>
      </p:sp>
      <p:sp>
        <p:nvSpPr>
          <p:cNvPr id="7" name="Title 3"/>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effectLst>
                  <a:outerShdw blurRad="38100" dist="38100" dir="2700000" algn="tl">
                    <a:srgbClr val="000000">
                      <a:alpha val="43137"/>
                    </a:srgbClr>
                  </a:outerShdw>
                </a:effectLst>
              </a:rPr>
              <a:t>Factors effecting the solubility of precipitates</a:t>
            </a:r>
          </a:p>
        </p:txBody>
      </p:sp>
    </p:spTree>
    <p:extLst>
      <p:ext uri="{BB962C8B-B14F-4D97-AF65-F5344CB8AC3E}">
        <p14:creationId xmlns:p14="http://schemas.microsoft.com/office/powerpoint/2010/main" val="355848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solidFill>
                  <a:srgbClr val="FF0000"/>
                </a:solidFill>
              </a:rPr>
              <a:t>Calculate the solubility of copper(I) iodide, </a:t>
            </a:r>
            <a:r>
              <a:rPr lang="en-US" sz="2400" dirty="0" err="1">
                <a:solidFill>
                  <a:srgbClr val="FF0000"/>
                </a:solidFill>
              </a:rPr>
              <a:t>CuI</a:t>
            </a:r>
            <a:r>
              <a:rPr lang="en-US" sz="2400" dirty="0">
                <a:solidFill>
                  <a:srgbClr val="FF0000"/>
                </a:solidFill>
              </a:rPr>
              <a:t> (</a:t>
            </a:r>
            <a:r>
              <a:rPr lang="en-US" sz="2400" dirty="0" err="1">
                <a:solidFill>
                  <a:srgbClr val="FF0000"/>
                </a:solidFill>
              </a:rPr>
              <a:t>Ksp</a:t>
            </a:r>
            <a:r>
              <a:rPr lang="en-US" sz="2400" dirty="0">
                <a:solidFill>
                  <a:srgbClr val="FF0000"/>
                </a:solidFill>
              </a:rPr>
              <a:t> = 1.1•10-12) a) water b) 0.05 M sodium iodide</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24847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FAF6169-14D0-4C91-8727-EC4ACBE8DAD3}" type="slidenum">
              <a:rPr lang="ar-IQ" smtClean="0"/>
              <a:pPr/>
              <a:t>31</a:t>
            </a:fld>
            <a:endParaRPr lang="ar-IQ"/>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77072"/>
            <a:ext cx="41044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406794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933056"/>
            <a:ext cx="4176464" cy="161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3563" y="5589418"/>
            <a:ext cx="5906789" cy="79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68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610" y="1648642"/>
            <a:ext cx="8229600" cy="4525963"/>
          </a:xfrm>
        </p:spPr>
        <p:txBody>
          <a:bodyPr/>
          <a:lstStyle/>
          <a:p>
            <a:pPr algn="l">
              <a:buNone/>
            </a:pPr>
            <a:endParaRPr lang="en-US" b="1" dirty="0">
              <a:solidFill>
                <a:srgbClr val="00B0F0"/>
              </a:solidFill>
            </a:endParaRPr>
          </a:p>
          <a:p>
            <a:pPr algn="l">
              <a:buNone/>
            </a:pPr>
            <a:r>
              <a:rPr lang="en-US" b="1" dirty="0">
                <a:solidFill>
                  <a:srgbClr val="00B0F0"/>
                </a:solidFill>
              </a:rPr>
              <a:t> </a:t>
            </a:r>
            <a:endParaRPr lang="ar-IQ" b="1" dirty="0">
              <a:solidFill>
                <a:srgbClr val="00B0F0"/>
              </a:solidFill>
            </a:endParaRPr>
          </a:p>
        </p:txBody>
      </p:sp>
      <p:sp>
        <p:nvSpPr>
          <p:cNvPr id="6" name="Slide Number Placeholder 5"/>
          <p:cNvSpPr>
            <a:spLocks noGrp="1"/>
          </p:cNvSpPr>
          <p:nvPr>
            <p:ph type="sldNum" sz="quarter" idx="12"/>
          </p:nvPr>
        </p:nvSpPr>
        <p:spPr/>
        <p:txBody>
          <a:bodyPr>
            <a:normAutofit/>
          </a:bodyPr>
          <a:lstStyle/>
          <a:p>
            <a:fld id="{FFAF6169-14D0-4C91-8727-EC4ACBE8DAD3}" type="slidenum">
              <a:rPr lang="ar-IQ" smtClean="0"/>
              <a:pPr/>
              <a:t>32</a:t>
            </a:fld>
            <a:endParaRPr lang="ar-IQ"/>
          </a:p>
        </p:txBody>
      </p:sp>
      <p:sp>
        <p:nvSpPr>
          <p:cNvPr id="7" name="Title 3"/>
          <p:cNvSpPr txBox="1">
            <a:spLocks/>
          </p:cNvSpPr>
          <p:nvPr/>
        </p:nvSpPr>
        <p:spPr>
          <a:xfrm>
            <a:off x="107504" y="260648"/>
            <a:ext cx="900067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effectLst>
                  <a:outerShdw blurRad="38100" dist="38100" dir="2700000" algn="tl">
                    <a:srgbClr val="000000">
                      <a:alpha val="43137"/>
                    </a:srgbClr>
                  </a:outerShdw>
                </a:effectLst>
              </a:rPr>
              <a:t>Factors effecting the solubility of precipitates</a:t>
            </a:r>
          </a:p>
        </p:txBody>
      </p:sp>
      <p:sp>
        <p:nvSpPr>
          <p:cNvPr id="2" name="Rectangle 1"/>
          <p:cNvSpPr/>
          <p:nvPr/>
        </p:nvSpPr>
        <p:spPr>
          <a:xfrm>
            <a:off x="323610" y="894590"/>
            <a:ext cx="8424936" cy="1508105"/>
          </a:xfrm>
          <a:prstGeom prst="rect">
            <a:avLst/>
          </a:prstGeom>
        </p:spPr>
        <p:txBody>
          <a:bodyPr wrap="square">
            <a:spAutoFit/>
          </a:bodyPr>
          <a:lstStyle/>
          <a:p>
            <a:pPr algn="just" rtl="0"/>
            <a:r>
              <a:rPr lang="en-US" sz="2800" b="1" dirty="0">
                <a:solidFill>
                  <a:srgbClr val="FF0000"/>
                </a:solidFill>
                <a:latin typeface="Sitka Subheading" panose="02000505000000020004" pitchFamily="2" charset="0"/>
                <a:cs typeface="Simple Bold Jut Out" panose="02010401010101010101" pitchFamily="2" charset="-78"/>
              </a:rPr>
              <a:t>Effect of hydronium ion concentration (pH) : </a:t>
            </a:r>
          </a:p>
          <a:p>
            <a:pPr algn="just" rtl="0"/>
            <a:r>
              <a:rPr lang="en-US" sz="2000" dirty="0">
                <a:latin typeface="Sitka Subheading" panose="02000505000000020004" pitchFamily="2" charset="0"/>
                <a:cs typeface="Simple Bold Jut Out" panose="02010401010101010101" pitchFamily="2" charset="-78"/>
              </a:rPr>
              <a:t>Precipitates are effected by hydronium or hydroxyl ion concentration of solvent . There are two types of these effects : </a:t>
            </a:r>
          </a:p>
          <a:p>
            <a:pPr algn="just" rtl="0"/>
            <a:r>
              <a:rPr lang="en-US" sz="2000" b="1" dirty="0">
                <a:solidFill>
                  <a:srgbClr val="FF0000"/>
                </a:solidFill>
                <a:latin typeface="Sitka Subheading" panose="02000505000000020004" pitchFamily="2" charset="0"/>
                <a:cs typeface="Simple Bold Jut Out" panose="02010401010101010101" pitchFamily="2" charset="-78"/>
              </a:rPr>
              <a:t>a) when [H3O + ] or [OH- ] is a part of precipitating compound </a:t>
            </a:r>
            <a:r>
              <a:rPr lang="en-US" sz="2400" dirty="0">
                <a:latin typeface="Sitka Subheading" panose="02000505000000020004" pitchFamily="2" charset="0"/>
                <a:cs typeface="Simple Bold Jut Out" panose="02010401010101010101" pitchFamily="2" charset="-78"/>
              </a:rPr>
              <a:t>.</a:t>
            </a:r>
            <a:r>
              <a:rPr lang="en-US" dirty="0"/>
              <a:t> </a:t>
            </a:r>
          </a:p>
        </p:txBody>
      </p:sp>
      <p:sp>
        <p:nvSpPr>
          <p:cNvPr id="3" name="Rectangle 2"/>
          <p:cNvSpPr/>
          <p:nvPr/>
        </p:nvSpPr>
        <p:spPr>
          <a:xfrm>
            <a:off x="39905" y="3262555"/>
            <a:ext cx="8712804" cy="1323439"/>
          </a:xfrm>
          <a:prstGeom prst="rect">
            <a:avLst/>
          </a:prstGeom>
        </p:spPr>
        <p:txBody>
          <a:bodyPr wrap="square">
            <a:spAutoFit/>
          </a:bodyPr>
          <a:lstStyle/>
          <a:p>
            <a:pPr algn="just" rtl="0"/>
            <a:r>
              <a:rPr lang="en-US" sz="2000" b="1" dirty="0">
                <a:solidFill>
                  <a:srgbClr val="002060"/>
                </a:solidFill>
                <a:latin typeface="Sitka Subheading" panose="02000505000000020004" pitchFamily="2" charset="0"/>
                <a:cs typeface="Simple Bold Jut Out" panose="02010401010101010101" pitchFamily="2" charset="-78"/>
              </a:rPr>
              <a:t>Solubility of precipitate will decreasing with increase of [OH- ] concentration</a:t>
            </a:r>
            <a:r>
              <a:rPr lang="en-US" sz="2000" b="1" dirty="0">
                <a:solidFill>
                  <a:srgbClr val="FF0000"/>
                </a:solidFill>
                <a:latin typeface="Sitka Subheading" panose="02000505000000020004" pitchFamily="2" charset="0"/>
                <a:cs typeface="Simple Bold Jut Out" panose="02010401010101010101" pitchFamily="2" charset="-78"/>
              </a:rPr>
              <a:t>. </a:t>
            </a:r>
          </a:p>
          <a:p>
            <a:pPr algn="just" rtl="0"/>
            <a:r>
              <a:rPr lang="en-US" sz="2000" b="1" dirty="0">
                <a:solidFill>
                  <a:srgbClr val="FF0000"/>
                </a:solidFill>
                <a:latin typeface="Sitka Subheading" panose="02000505000000020004" pitchFamily="2" charset="0"/>
                <a:cs typeface="Simple Bold Jut Out" panose="02010401010101010101" pitchFamily="2" charset="-78"/>
              </a:rPr>
              <a:t>b) second type is more complicated from the first </a:t>
            </a:r>
            <a:r>
              <a:rPr lang="en-US" sz="2000" b="1" dirty="0">
                <a:solidFill>
                  <a:srgbClr val="002060"/>
                </a:solidFill>
                <a:latin typeface="Sitka Subheading" panose="02000505000000020004" pitchFamily="2" charset="0"/>
                <a:cs typeface="Simple Bold Jut Out" panose="02010401010101010101" pitchFamily="2" charset="-78"/>
              </a:rPr>
              <a:t>, when anion or cation of precipitate is capable to react with [H3O + ] or [OH- ] of solvent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033" y="2708920"/>
            <a:ext cx="3180581" cy="55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11" y="4725145"/>
            <a:ext cx="309386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FFAF6169-14D0-4C91-8727-EC4ACBE8DAD3}" type="slidenum">
              <a:rPr lang="ar-IQ" smtClean="0"/>
              <a:pPr/>
              <a:t>33</a:t>
            </a:fld>
            <a:endParaRPr lang="ar-IQ"/>
          </a:p>
        </p:txBody>
      </p:sp>
      <p:sp>
        <p:nvSpPr>
          <p:cNvPr id="7" name="Rectangle 6"/>
          <p:cNvSpPr/>
          <p:nvPr/>
        </p:nvSpPr>
        <p:spPr>
          <a:xfrm>
            <a:off x="179512" y="3066097"/>
            <a:ext cx="8964488" cy="1631216"/>
          </a:xfrm>
          <a:prstGeom prst="rect">
            <a:avLst/>
          </a:prstGeom>
        </p:spPr>
        <p:txBody>
          <a:bodyPr wrap="square">
            <a:spAutoFit/>
          </a:bodyPr>
          <a:lstStyle/>
          <a:p>
            <a:pPr algn="l"/>
            <a:r>
              <a:rPr lang="en-US" sz="2800" b="1" dirty="0">
                <a:solidFill>
                  <a:srgbClr val="002060"/>
                </a:solidFill>
              </a:rPr>
              <a:t>Formation of complex ion </a:t>
            </a:r>
            <a:r>
              <a:rPr lang="en-US" sz="2400" dirty="0"/>
              <a:t>: </a:t>
            </a:r>
          </a:p>
          <a:p>
            <a:pPr algn="l"/>
            <a:r>
              <a:rPr lang="en-US" sz="2400" b="1" dirty="0">
                <a:solidFill>
                  <a:srgbClr val="00B050"/>
                </a:solidFill>
              </a:rPr>
              <a:t>The solubility of precipitate may be greatly altered with presence of some species that forms a soluble complex with anion or cation of the precipitate.</a:t>
            </a:r>
            <a:endParaRPr lang="ar-IQ" sz="2400" b="1" dirty="0">
              <a:solidFill>
                <a:srgbClr val="00B050"/>
              </a:solidFill>
            </a:endParaRPr>
          </a:p>
        </p:txBody>
      </p:sp>
      <p:sp>
        <p:nvSpPr>
          <p:cNvPr id="3" name="Content Placeholder 2"/>
          <p:cNvSpPr>
            <a:spLocks noGrp="1"/>
          </p:cNvSpPr>
          <p:nvPr>
            <p:ph idx="1"/>
          </p:nvPr>
        </p:nvSpPr>
        <p:spPr>
          <a:xfrm>
            <a:off x="172325" y="1268761"/>
            <a:ext cx="8720155" cy="1512168"/>
          </a:xfrm>
        </p:spPr>
        <p:txBody>
          <a:bodyPr>
            <a:normAutofit lnSpcReduction="10000"/>
          </a:bodyPr>
          <a:lstStyle/>
          <a:p>
            <a:pPr algn="just"/>
            <a:r>
              <a:rPr lang="en-US" sz="2400" b="1" dirty="0">
                <a:solidFill>
                  <a:srgbClr val="FF0000"/>
                </a:solidFill>
              </a:rPr>
              <a:t>CaF</a:t>
            </a:r>
            <a:r>
              <a:rPr lang="en-US" sz="1400" b="1" dirty="0">
                <a:solidFill>
                  <a:srgbClr val="FF0000"/>
                </a:solidFill>
              </a:rPr>
              <a:t>2</a:t>
            </a:r>
            <a:r>
              <a:rPr lang="en-US" sz="2400" b="1" dirty="0">
                <a:solidFill>
                  <a:srgbClr val="FF0000"/>
                </a:solidFill>
              </a:rPr>
              <a:t> is a salt of a weak acid (HF) , according to Le </a:t>
            </a:r>
            <a:r>
              <a:rPr lang="en-US" sz="2400" b="1" dirty="0" err="1">
                <a:solidFill>
                  <a:srgbClr val="FF0000"/>
                </a:solidFill>
              </a:rPr>
              <a:t>Chatelier</a:t>
            </a:r>
            <a:r>
              <a:rPr lang="en-US" sz="2400" b="1" dirty="0">
                <a:solidFill>
                  <a:srgbClr val="FF0000"/>
                </a:solidFill>
              </a:rPr>
              <a:t> principle , increasing in [H3O + ] concentration causes an increasing in HF concentration and decreasing in F</a:t>
            </a:r>
            <a:r>
              <a:rPr lang="ar-IQ" sz="2400" b="1" dirty="0">
                <a:solidFill>
                  <a:srgbClr val="FF0000"/>
                </a:solidFill>
              </a:rPr>
              <a:t> </a:t>
            </a:r>
            <a:r>
              <a:rPr lang="en-US" sz="2400" b="1" dirty="0">
                <a:solidFill>
                  <a:srgbClr val="FF0000"/>
                </a:solidFill>
              </a:rPr>
              <a:t>concentration. then , solubility of precipitate will be increase.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33" y="4697313"/>
            <a:ext cx="2921623" cy="175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251520" y="476672"/>
            <a:ext cx="900067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effectLst>
                  <a:outerShdw blurRad="38100" dist="38100" dir="2700000" algn="tl">
                    <a:srgbClr val="000000">
                      <a:alpha val="43137"/>
                    </a:srgbClr>
                  </a:outerShdw>
                </a:effectLst>
              </a:rPr>
              <a:t>Factors effecting the solubility of precipitates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485804" y="1124744"/>
            <a:ext cx="8229600" cy="192825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FFAF6169-14D0-4C91-8727-EC4ACBE8DAD3}" type="slidenum">
              <a:rPr lang="ar-IQ" smtClean="0"/>
              <a:pPr/>
              <a:t>34</a:t>
            </a:fld>
            <a:endParaRPr lang="ar-IQ"/>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3462" y="3356992"/>
            <a:ext cx="7077075" cy="3341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noGrp="1"/>
          </p:cNvSpPr>
          <p:nvPr>
            <p:ph type="title"/>
          </p:nvPr>
        </p:nvSpPr>
        <p:spPr>
          <a:xfrm>
            <a:off x="457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effectLst>
                  <a:outerShdw blurRad="38100" dist="38100" dir="2700000" algn="tl">
                    <a:srgbClr val="000000">
                      <a:alpha val="43137"/>
                    </a:srgbClr>
                  </a:outerShdw>
                </a:effectLst>
              </a:rPr>
              <a:t>Factors effecting the solubility of precipitates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F6169-14D0-4C91-8727-EC4ACBE8DAD3}" type="slidenum">
              <a:rPr lang="ar-IQ" smtClean="0"/>
              <a:pPr/>
              <a:t>35</a:t>
            </a:fld>
            <a:endParaRPr lang="ar-IQ"/>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484784"/>
            <a:ext cx="820891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effectLst>
                  <a:outerShdw blurRad="38100" dist="38100" dir="2700000" algn="tl">
                    <a:srgbClr val="000000">
                      <a:alpha val="43137"/>
                    </a:srgbClr>
                  </a:outerShdw>
                </a:effectLst>
              </a:rPr>
              <a:t>Factors effecting the solubility of precipitates</a:t>
            </a:r>
          </a:p>
        </p:txBody>
      </p:sp>
    </p:spTree>
    <p:extLst>
      <p:ext uri="{BB962C8B-B14F-4D97-AF65-F5344CB8AC3E}">
        <p14:creationId xmlns:p14="http://schemas.microsoft.com/office/powerpoint/2010/main" val="294641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2764903"/>
          </a:xfrm>
        </p:spPr>
        <p:txBody>
          <a:bodyPr>
            <a:normAutofit fontScale="92500" lnSpcReduction="10000"/>
          </a:bodyPr>
          <a:lstStyle/>
          <a:p>
            <a:pPr algn="just"/>
            <a:r>
              <a:rPr lang="en-US" sz="2800" dirty="0"/>
              <a:t>Note: There are two important generalization to explain the influence of electrolyte concentration on solubility : a) The magnitude of the effect is highly dependent upon the </a:t>
            </a:r>
            <a:r>
              <a:rPr lang="en-US" sz="2800" dirty="0">
                <a:solidFill>
                  <a:srgbClr val="FF0000"/>
                </a:solidFill>
              </a:rPr>
              <a:t>charges of the species involved in the equilibrium</a:t>
            </a:r>
            <a:r>
              <a:rPr lang="en-US" sz="2800" dirty="0"/>
              <a:t>.</a:t>
            </a:r>
          </a:p>
          <a:p>
            <a:pPr algn="just"/>
            <a:r>
              <a:rPr lang="en-US" sz="2800" dirty="0"/>
              <a:t> b) The effect are essentially independent of the kind of electrolyte and dependent only upon concentration parameter of the solution called </a:t>
            </a:r>
            <a:r>
              <a:rPr lang="en-US" sz="2800" dirty="0">
                <a:solidFill>
                  <a:srgbClr val="FF0000"/>
                </a:solidFill>
              </a:rPr>
              <a:t>ionic strength </a:t>
            </a:r>
            <a:r>
              <a:rPr lang="en-US" sz="2800" dirty="0"/>
              <a:t>.</a:t>
            </a:r>
          </a:p>
        </p:txBody>
      </p:sp>
      <p:sp>
        <p:nvSpPr>
          <p:cNvPr id="4" name="Slide Number Placeholder 3"/>
          <p:cNvSpPr>
            <a:spLocks noGrp="1"/>
          </p:cNvSpPr>
          <p:nvPr>
            <p:ph type="sldNum" sz="quarter" idx="12"/>
          </p:nvPr>
        </p:nvSpPr>
        <p:spPr/>
        <p:txBody>
          <a:bodyPr/>
          <a:lstStyle/>
          <a:p>
            <a:fld id="{FFAF6169-14D0-4C91-8727-EC4ACBE8DAD3}" type="slidenum">
              <a:rPr lang="ar-IQ" smtClean="0"/>
              <a:pPr/>
              <a:t>36</a:t>
            </a:fld>
            <a:endParaRPr lang="ar-IQ"/>
          </a:p>
        </p:txBody>
      </p:sp>
      <p:sp>
        <p:nvSpPr>
          <p:cNvPr id="5" name="Title 4"/>
          <p:cNvSpPr>
            <a:spLocks noGrp="1"/>
          </p:cNvSpPr>
          <p:nvPr>
            <p:ph type="title"/>
          </p:nvPr>
        </p:nvSpPr>
        <p:spPr>
          <a:xfrm>
            <a:off x="457200" y="553750"/>
            <a:ext cx="8229600" cy="584775"/>
          </a:xfrm>
          <a:prstGeom prst="rect">
            <a:avLst/>
          </a:prstGeom>
        </p:spPr>
        <p:txBody>
          <a:bodyPr wrap="square">
            <a:spAutoFit/>
          </a:bodyPr>
          <a:lstStyle/>
          <a:p>
            <a:pPr algn="l"/>
            <a:r>
              <a:rPr lang="en-US" sz="3200" b="1" dirty="0">
                <a:solidFill>
                  <a:srgbClr val="0070C0"/>
                </a:solidFill>
              </a:rPr>
              <a:t>Effect of electrolyte concentration  on solubility </a:t>
            </a:r>
            <a:endParaRPr lang="ar-IQ" sz="3200"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677891"/>
            <a:ext cx="7200800" cy="105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106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04664"/>
            <a:ext cx="8318728" cy="1143000"/>
          </a:xfrm>
        </p:spPr>
        <p:txBody>
          <a:bodyPr>
            <a:normAutofit/>
          </a:bodyPr>
          <a:lstStyle/>
          <a:p>
            <a:pPr algn="ctr"/>
            <a:r>
              <a:rPr lang="en-US" sz="2800" b="1" i="1" dirty="0">
                <a:solidFill>
                  <a:srgbClr val="FF0000"/>
                </a:solidFill>
              </a:rPr>
              <a:t>Factors effecting the solubility of precipitates</a:t>
            </a:r>
            <a:endParaRPr lang="ar-IQ" sz="2800" dirty="0"/>
          </a:p>
        </p:txBody>
      </p:sp>
      <p:sp>
        <p:nvSpPr>
          <p:cNvPr id="4" name="Slide Number Placeholder 3"/>
          <p:cNvSpPr>
            <a:spLocks noGrp="1"/>
          </p:cNvSpPr>
          <p:nvPr>
            <p:ph type="sldNum" sz="quarter" idx="12"/>
          </p:nvPr>
        </p:nvSpPr>
        <p:spPr/>
        <p:txBody>
          <a:bodyPr>
            <a:normAutofit/>
          </a:bodyPr>
          <a:lstStyle/>
          <a:p>
            <a:fld id="{FFAF6169-14D0-4C91-8727-EC4ACBE8DAD3}" type="slidenum">
              <a:rPr lang="ar-IQ" smtClean="0"/>
              <a:pPr/>
              <a:t>37</a:t>
            </a:fld>
            <a:endParaRPr lang="ar-IQ"/>
          </a:p>
        </p:txBody>
      </p:sp>
      <p:pic>
        <p:nvPicPr>
          <p:cNvPr id="1026" name="Picture 2"/>
          <p:cNvPicPr>
            <a:picLocks noChangeAspect="1" noChangeArrowheads="1"/>
          </p:cNvPicPr>
          <p:nvPr/>
        </p:nvPicPr>
        <p:blipFill>
          <a:blip r:embed="rId2"/>
          <a:srcRect/>
          <a:stretch>
            <a:fillRect/>
          </a:stretch>
        </p:blipFill>
        <p:spPr bwMode="auto">
          <a:xfrm>
            <a:off x="214282" y="1785926"/>
            <a:ext cx="8291533" cy="15716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5720" y="3857628"/>
            <a:ext cx="5357850" cy="8572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r>
              <a:rPr lang="ar-SA" dirty="0"/>
              <a:t>2</a:t>
            </a:r>
            <a:endParaRPr lang="en-US" dirty="0"/>
          </a:p>
        </p:txBody>
      </p:sp>
      <p:sp>
        <p:nvSpPr>
          <p:cNvPr id="2" name="Rectangle 1"/>
          <p:cNvSpPr/>
          <p:nvPr/>
        </p:nvSpPr>
        <p:spPr>
          <a:xfrm>
            <a:off x="179512" y="1772816"/>
            <a:ext cx="8640960" cy="4708981"/>
          </a:xfrm>
          <a:prstGeom prst="rect">
            <a:avLst/>
          </a:prstGeom>
        </p:spPr>
        <p:txBody>
          <a:bodyPr wrap="square">
            <a:spAutoFit/>
          </a:bodyPr>
          <a:lstStyle/>
          <a:p>
            <a:pPr algn="just" rtl="0"/>
            <a:r>
              <a:rPr lang="en-US" sz="2800" b="1" dirty="0">
                <a:solidFill>
                  <a:srgbClr val="FF0000"/>
                </a:solidFill>
              </a:rPr>
              <a:t>Precipitation </a:t>
            </a:r>
            <a:r>
              <a:rPr lang="en-US" sz="2800" b="1" dirty="0" err="1">
                <a:solidFill>
                  <a:srgbClr val="FF0000"/>
                </a:solidFill>
              </a:rPr>
              <a:t>gravimetry</a:t>
            </a:r>
            <a:endParaRPr lang="en-US" sz="2800" b="1" dirty="0">
              <a:solidFill>
                <a:srgbClr val="FF0000"/>
              </a:solidFill>
            </a:endParaRPr>
          </a:p>
          <a:p>
            <a:pPr algn="just" rtl="0"/>
            <a:r>
              <a:rPr lang="en-US" sz="2400" b="1" dirty="0">
                <a:solidFill>
                  <a:schemeClr val="accent2"/>
                </a:solidFill>
              </a:rPr>
              <a:t> </a:t>
            </a:r>
            <a:r>
              <a:rPr lang="en-US" sz="2000" dirty="0">
                <a:solidFill>
                  <a:srgbClr val="0070C0"/>
                </a:solidFill>
              </a:rPr>
              <a:t>is an analytical technique that uses a precipitation reaction to separate ions from a solution. The chemical that is added to cause the precipitation is called the </a:t>
            </a:r>
            <a:r>
              <a:rPr lang="en-US" sz="2000" b="1" dirty="0">
                <a:solidFill>
                  <a:srgbClr val="FF0000"/>
                </a:solidFill>
              </a:rPr>
              <a:t>precipitant or precipitating agent</a:t>
            </a:r>
            <a:r>
              <a:rPr lang="en-US" sz="2000" dirty="0">
                <a:solidFill>
                  <a:srgbClr val="0070C0"/>
                </a:solidFill>
              </a:rPr>
              <a:t>. The solid precipitate can be separated from the liquid components using </a:t>
            </a:r>
            <a:r>
              <a:rPr lang="en-US" sz="2000" dirty="0">
                <a:solidFill>
                  <a:schemeClr val="accent2"/>
                </a:solidFill>
              </a:rPr>
              <a:t>filtration,</a:t>
            </a:r>
            <a:r>
              <a:rPr lang="en-US" sz="2000" dirty="0">
                <a:solidFill>
                  <a:srgbClr val="0070C0"/>
                </a:solidFill>
              </a:rPr>
              <a:t> and the mass of the solid can be used along with the balanced chemical equation to calculate the amount or concentration of ionic compounds in solution. Sometimes you might hear people referring to precipitation </a:t>
            </a:r>
            <a:r>
              <a:rPr lang="en-US" sz="2000" dirty="0" err="1">
                <a:solidFill>
                  <a:srgbClr val="0070C0"/>
                </a:solidFill>
              </a:rPr>
              <a:t>gravimetry</a:t>
            </a:r>
            <a:r>
              <a:rPr lang="en-US" sz="2000" dirty="0">
                <a:solidFill>
                  <a:srgbClr val="0070C0"/>
                </a:solidFill>
              </a:rPr>
              <a:t> simply as gravimetric analysis, which is a broader class of analytical techniques that includes precipitation </a:t>
            </a:r>
            <a:r>
              <a:rPr lang="en-US" sz="2000" dirty="0" err="1">
                <a:solidFill>
                  <a:srgbClr val="0070C0"/>
                </a:solidFill>
              </a:rPr>
              <a:t>gravimetry</a:t>
            </a:r>
            <a:r>
              <a:rPr lang="en-US" sz="2000" dirty="0">
                <a:solidFill>
                  <a:srgbClr val="0070C0"/>
                </a:solidFill>
              </a:rPr>
              <a:t> and volatilization </a:t>
            </a:r>
            <a:r>
              <a:rPr lang="en-US" sz="2000" dirty="0" err="1">
                <a:solidFill>
                  <a:srgbClr val="0070C0"/>
                </a:solidFill>
              </a:rPr>
              <a:t>gravimetry</a:t>
            </a:r>
            <a:endParaRPr lang="en-US" sz="2000" dirty="0">
              <a:solidFill>
                <a:srgbClr val="0070C0"/>
              </a:solidFill>
            </a:endParaRPr>
          </a:p>
          <a:p>
            <a:pPr algn="just" rtl="0"/>
            <a:endParaRPr lang="en-US" sz="2000" dirty="0">
              <a:solidFill>
                <a:srgbClr val="0070C0"/>
              </a:solidFill>
            </a:endParaRPr>
          </a:p>
          <a:p>
            <a:pPr algn="just" rtl="0"/>
            <a:r>
              <a:rPr lang="en-US" sz="2400" b="1" dirty="0" err="1">
                <a:solidFill>
                  <a:srgbClr val="FF0000"/>
                </a:solidFill>
              </a:rPr>
              <a:t>Analyt</a:t>
            </a:r>
            <a:r>
              <a:rPr lang="en-US" sz="2400" b="1" dirty="0">
                <a:solidFill>
                  <a:srgbClr val="FF0000"/>
                </a:solidFill>
              </a:rPr>
              <a:t>  +  </a:t>
            </a:r>
            <a:r>
              <a:rPr lang="en-US" sz="2400" b="1" dirty="0" err="1">
                <a:solidFill>
                  <a:srgbClr val="FF0000"/>
                </a:solidFill>
              </a:rPr>
              <a:t>precipitatiting</a:t>
            </a:r>
            <a:r>
              <a:rPr lang="en-US" sz="2400" b="1" dirty="0">
                <a:solidFill>
                  <a:srgbClr val="FF0000"/>
                </a:solidFill>
              </a:rPr>
              <a:t> agent                           precipitate</a:t>
            </a:r>
          </a:p>
          <a:p>
            <a:pPr algn="just" rtl="0"/>
            <a:r>
              <a:rPr lang="en-US" sz="2400" b="1" dirty="0">
                <a:solidFill>
                  <a:srgbClr val="FF0000"/>
                </a:solidFill>
              </a:rPr>
              <a:t>                       ( reagent )</a:t>
            </a:r>
          </a:p>
          <a:p>
            <a:pPr algn="just" rtl="0"/>
            <a:endParaRPr lang="en-US" sz="2000" dirty="0">
              <a:solidFill>
                <a:srgbClr val="0070C0"/>
              </a:solidFill>
            </a:endParaRPr>
          </a:p>
        </p:txBody>
      </p:sp>
      <p:sp>
        <p:nvSpPr>
          <p:cNvPr id="5" name="Rectangle 4"/>
          <p:cNvSpPr/>
          <p:nvPr/>
        </p:nvSpPr>
        <p:spPr>
          <a:xfrm>
            <a:off x="1475656" y="620688"/>
            <a:ext cx="6510115" cy="846386"/>
          </a:xfrm>
          <a:prstGeom prst="rect">
            <a:avLst/>
          </a:prstGeom>
        </p:spPr>
        <p:txBody>
          <a:bodyPr wrap="none">
            <a:spAutoFit/>
          </a:bodyPr>
          <a:lstStyle/>
          <a:p>
            <a:r>
              <a:rPr lang="en-US" sz="4900" b="1" dirty="0">
                <a:solidFill>
                  <a:srgbClr val="FFC000"/>
                </a:solidFill>
                <a:effectLst>
                  <a:outerShdw blurRad="38100" dist="38100" dir="2700000" algn="tl">
                    <a:srgbClr val="000000">
                      <a:alpha val="43137"/>
                    </a:srgbClr>
                  </a:outerShdw>
                </a:effectLst>
                <a:latin typeface="+mj-lt"/>
                <a:ea typeface="+mj-ea"/>
                <a:cs typeface="+mj-cs"/>
              </a:rPr>
              <a:t>Gravimetric analysis </a:t>
            </a:r>
          </a:p>
        </p:txBody>
      </p:sp>
      <p:cxnSp>
        <p:nvCxnSpPr>
          <p:cNvPr id="7" name="Straight Arrow Connector 6"/>
          <p:cNvCxnSpPr/>
          <p:nvPr/>
        </p:nvCxnSpPr>
        <p:spPr>
          <a:xfrm>
            <a:off x="4499992" y="551723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57166"/>
            <a:ext cx="7929586" cy="714380"/>
          </a:xfrm>
        </p:spPr>
        <p:txBody>
          <a:bodyPr>
            <a:noAutofit/>
          </a:bodyPr>
          <a:lstStyle/>
          <a:p>
            <a:pPr algn="r" rtl="1"/>
            <a:r>
              <a:rPr lang="en-US" sz="4900" b="1" dirty="0">
                <a:solidFill>
                  <a:srgbClr val="FFC000"/>
                </a:solidFill>
                <a:effectLst>
                  <a:outerShdw blurRad="38100" dist="38100" dir="2700000" algn="tl">
                    <a:srgbClr val="000000">
                      <a:alpha val="43137"/>
                    </a:srgbClr>
                  </a:outerShdw>
                </a:effectLst>
              </a:rPr>
              <a:t>Precipitating reagents</a:t>
            </a:r>
            <a:endParaRPr lang="ar-IQ" sz="4900" b="1" dirty="0">
              <a:solidFill>
                <a:srgbClr val="FFC000"/>
              </a:solidFill>
              <a:effectLst>
                <a:outerShdw blurRad="38100" dist="38100" dir="2700000" algn="tl">
                  <a:srgbClr val="000000">
                    <a:alpha val="43137"/>
                  </a:srgbClr>
                </a:outerShdw>
              </a:effectLst>
            </a:endParaRPr>
          </a:p>
        </p:txBody>
      </p:sp>
      <p:pic>
        <p:nvPicPr>
          <p:cNvPr id="8195" name="Picture 3"/>
          <p:cNvPicPr>
            <a:picLocks noGrp="1" noChangeAspect="1" noChangeArrowheads="1"/>
          </p:cNvPicPr>
          <p:nvPr>
            <p:ph idx="1"/>
          </p:nvPr>
        </p:nvPicPr>
        <p:blipFill>
          <a:blip r:embed="rId2"/>
          <a:stretch>
            <a:fillRect/>
          </a:stretch>
        </p:blipFill>
        <p:spPr bwMode="auto">
          <a:xfrm>
            <a:off x="539553" y="1340768"/>
            <a:ext cx="6857004" cy="421333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normAutofit/>
          </a:bodyPr>
          <a:lstStyle/>
          <a:p>
            <a:fld id="{FFAF6169-14D0-4C91-8727-EC4ACBE8DAD3}" type="slidenum">
              <a:rPr lang="ar-IQ" smtClean="0"/>
              <a:pPr/>
              <a:t>5</a:t>
            </a:fld>
            <a:endParaRPr lang="ar-IQ"/>
          </a:p>
        </p:txBody>
      </p:sp>
    </p:spTree>
    <p:extLst>
      <p:ext uri="{BB962C8B-B14F-4D97-AF65-F5344CB8AC3E}">
        <p14:creationId xmlns:p14="http://schemas.microsoft.com/office/powerpoint/2010/main" val="26641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Precipitating reagents</a:t>
            </a:r>
            <a:endParaRPr lang="en-US" dirty="0"/>
          </a:p>
        </p:txBody>
      </p:sp>
      <p:sp>
        <p:nvSpPr>
          <p:cNvPr id="4" name="Slide Number Placeholder 3"/>
          <p:cNvSpPr>
            <a:spLocks noGrp="1"/>
          </p:cNvSpPr>
          <p:nvPr>
            <p:ph type="sldNum" sz="quarter" idx="12"/>
          </p:nvPr>
        </p:nvSpPr>
        <p:spPr/>
        <p:txBody>
          <a:bodyPr/>
          <a:lstStyle/>
          <a:p>
            <a:fld id="{FFAF6169-14D0-4C91-8727-EC4ACBE8DAD3}" type="slidenum">
              <a:rPr lang="ar-IQ" smtClean="0"/>
              <a:pPr/>
              <a:t>6</a:t>
            </a:fld>
            <a:endParaRPr lang="ar-IQ"/>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1" y="1600200"/>
            <a:ext cx="68059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79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28662" y="1009637"/>
            <a:ext cx="5802313" cy="561975"/>
          </a:xfrm>
          <a:prstGeom prst="rect">
            <a:avLst/>
          </a:prstGeom>
          <a:noFill/>
          <a:ln w="9525">
            <a:noFill/>
            <a:miter lim="800000"/>
            <a:headEnd/>
            <a:tailEnd/>
          </a:ln>
          <a:effectLst/>
        </p:spPr>
      </p:pic>
      <p:pic>
        <p:nvPicPr>
          <p:cNvPr id="9219" name="Picture 3"/>
          <p:cNvPicPr>
            <a:picLocks noGrp="1" noChangeAspect="1" noChangeArrowheads="1"/>
          </p:cNvPicPr>
          <p:nvPr>
            <p:ph idx="1"/>
          </p:nvPr>
        </p:nvPicPr>
        <p:blipFill>
          <a:blip r:embed="rId3"/>
          <a:stretch>
            <a:fillRect/>
          </a:stretch>
        </p:blipFill>
        <p:spPr bwMode="auto">
          <a:xfrm>
            <a:off x="755577" y="1700808"/>
            <a:ext cx="6459980" cy="460851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FFAF6169-14D0-4C91-8727-EC4ACBE8DAD3}" type="slidenum">
              <a:rPr lang="ar-IQ" smtClean="0"/>
              <a:pPr/>
              <a:t>7</a:t>
            </a:fld>
            <a:endParaRPr lang="ar-IQ"/>
          </a:p>
        </p:txBody>
      </p:sp>
      <p:sp>
        <p:nvSpPr>
          <p:cNvPr id="4" name="Title 1"/>
          <p:cNvSpPr txBox="1">
            <a:spLocks/>
          </p:cNvSpPr>
          <p:nvPr/>
        </p:nvSpPr>
        <p:spPr>
          <a:xfrm>
            <a:off x="285720" y="0"/>
            <a:ext cx="7429552" cy="1000108"/>
          </a:xfrm>
          <a:prstGeom prst="rect">
            <a:avLst/>
          </a:prstGeom>
        </p:spPr>
        <p:txBody>
          <a:bodyPr vert="horz" lIns="91440" tIns="45720" rIns="91440" bIns="45720" rtlCol="1" anchor="ctr">
            <a:normAutofit fontScale="75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br>
              <a:rPr kumimoji="0" lang="en-US" sz="3200" b="1" i="1" u="none" strike="noStrike" kern="1200" cap="none" spc="0" normalizeH="0" baseline="0" noProof="0" dirty="0">
                <a:ln>
                  <a:noFill/>
                </a:ln>
                <a:solidFill>
                  <a:srgbClr val="FF0000"/>
                </a:solidFill>
                <a:effectLst/>
                <a:uLnTx/>
                <a:uFillTx/>
                <a:latin typeface="+mj-lt"/>
                <a:ea typeface="+mj-ea"/>
                <a:cs typeface="+mj-cs"/>
              </a:rPr>
            </a:br>
            <a:r>
              <a:rPr kumimoji="0" lang="en-US" sz="4100" b="1" i="1" u="none" strike="noStrike" kern="1200" cap="none" spc="0" normalizeH="0" baseline="0" noProof="0" dirty="0">
                <a:ln>
                  <a:noFill/>
                </a:ln>
                <a:solidFill>
                  <a:srgbClr val="FF0000"/>
                </a:solidFill>
                <a:effectLst/>
                <a:uLnTx/>
                <a:uFillTx/>
                <a:latin typeface="+mj-lt"/>
                <a:ea typeface="+mj-ea"/>
                <a:cs typeface="+mj-cs"/>
              </a:rPr>
              <a:t>1- inorganic  Precipitating reagents(agent</a:t>
            </a:r>
            <a:r>
              <a:rPr kumimoji="0" lang="en-US" sz="3200" b="1" i="1" u="none" strike="noStrike" kern="1200" cap="none" spc="0" normalizeH="0" baseline="0" noProof="0" dirty="0">
                <a:ln>
                  <a:noFill/>
                </a:ln>
                <a:solidFill>
                  <a:srgbClr val="FF0000"/>
                </a:solidFill>
                <a:effectLst/>
                <a:uLnTx/>
                <a:uFillTx/>
                <a:latin typeface="+mj-lt"/>
                <a:ea typeface="+mj-ea"/>
                <a:cs typeface="+mj-cs"/>
              </a:rPr>
              <a:t>) </a:t>
            </a:r>
            <a:endParaRPr kumimoji="0" lang="ar-IQ" sz="3200" b="1" i="1"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8584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stretch>
            <a:fillRect/>
          </a:stretch>
        </p:blipFill>
        <p:spPr bwMode="auto">
          <a:xfrm>
            <a:off x="611560" y="1428736"/>
            <a:ext cx="7920880" cy="437652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normAutofit/>
          </a:bodyPr>
          <a:lstStyle/>
          <a:p>
            <a:fld id="{FFAF6169-14D0-4C91-8727-EC4ACBE8DAD3}" type="slidenum">
              <a:rPr lang="ar-IQ" smtClean="0"/>
              <a:pPr/>
              <a:t>8</a:t>
            </a:fld>
            <a:endParaRPr lang="ar-IQ"/>
          </a:p>
        </p:txBody>
      </p:sp>
      <p:sp>
        <p:nvSpPr>
          <p:cNvPr id="6" name="Title 1"/>
          <p:cNvSpPr txBox="1">
            <a:spLocks/>
          </p:cNvSpPr>
          <p:nvPr/>
        </p:nvSpPr>
        <p:spPr>
          <a:xfrm>
            <a:off x="928662" y="642918"/>
            <a:ext cx="5500726" cy="785818"/>
          </a:xfrm>
          <a:prstGeom prst="rect">
            <a:avLst/>
          </a:prstGeom>
        </p:spPr>
        <p:txBody>
          <a:bodyPr vert="horz" lIns="91440" tIns="45720" rIns="91440" bIns="45720" rtlCol="1" anchor="ctr">
            <a:normAutofit fontScale="6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br>
              <a:rPr kumimoji="0" lang="en-US" sz="3200" b="1" i="1" u="none" strike="noStrike" kern="1200" cap="none" spc="0" normalizeH="0" baseline="0" noProof="0" dirty="0">
                <a:ln>
                  <a:noFill/>
                </a:ln>
                <a:solidFill>
                  <a:srgbClr val="FF0000"/>
                </a:solidFill>
                <a:effectLst/>
                <a:uLnTx/>
                <a:uFillTx/>
                <a:latin typeface="+mj-lt"/>
                <a:ea typeface="+mj-ea"/>
                <a:cs typeface="+mj-cs"/>
              </a:rPr>
            </a:br>
            <a:r>
              <a:rPr kumimoji="0" lang="en-US" sz="4700" b="1" i="1" u="none" strike="noStrike" kern="1200" cap="none" spc="0" normalizeH="0" baseline="0" noProof="0" dirty="0">
                <a:ln>
                  <a:noFill/>
                </a:ln>
                <a:solidFill>
                  <a:srgbClr val="FF0000"/>
                </a:solidFill>
                <a:effectLst/>
                <a:uLnTx/>
                <a:uFillTx/>
                <a:latin typeface="+mj-lt"/>
                <a:ea typeface="+mj-ea"/>
                <a:cs typeface="+mj-cs"/>
              </a:rPr>
              <a:t>inorganic Precipitating reagents </a:t>
            </a:r>
            <a:endParaRPr kumimoji="0" lang="ar-IQ" sz="4700" b="1" i="1"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1817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tretch>
            <a:fillRect/>
          </a:stretch>
        </p:blipFill>
        <p:spPr bwMode="auto">
          <a:xfrm>
            <a:off x="323528" y="1052736"/>
            <a:ext cx="8208912" cy="5400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a:bodyPr>
          <a:lstStyle/>
          <a:p>
            <a:fld id="{FFAF6169-14D0-4C91-8727-EC4ACBE8DAD3}" type="slidenum">
              <a:rPr lang="ar-IQ" smtClean="0"/>
              <a:pPr/>
              <a:t>9</a:t>
            </a:fld>
            <a:endParaRPr lang="ar-IQ"/>
          </a:p>
        </p:txBody>
      </p:sp>
      <p:sp>
        <p:nvSpPr>
          <p:cNvPr id="5" name="Title 1"/>
          <p:cNvSpPr txBox="1">
            <a:spLocks/>
          </p:cNvSpPr>
          <p:nvPr/>
        </p:nvSpPr>
        <p:spPr>
          <a:xfrm>
            <a:off x="571472" y="428604"/>
            <a:ext cx="6758006" cy="654032"/>
          </a:xfrm>
          <a:prstGeom prst="rect">
            <a:avLst/>
          </a:prstGeom>
        </p:spPr>
        <p:txBody>
          <a:bodyPr vert="horz" lIns="91440" tIns="45720" rIns="91440" bIns="45720" rtlCol="1" anchor="ctr">
            <a:normAutofit fontScale="975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mj-lt"/>
                <a:ea typeface="+mj-ea"/>
                <a:cs typeface="+mj-cs"/>
              </a:rPr>
              <a:t>2- organic precipitation agents</a:t>
            </a:r>
            <a:endParaRPr kumimoji="0" lang="ar-IQ" sz="2800" b="1" i="1"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255179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7452</TotalTime>
  <Words>1069</Words>
  <Application>Microsoft Office PowerPoint</Application>
  <PresentationFormat>On-screen Show (4:3)</PresentationFormat>
  <Paragraphs>145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Comic Sans MS</vt:lpstr>
      <vt:lpstr>Sitka Heading</vt:lpstr>
      <vt:lpstr>Sitka Subheading</vt:lpstr>
      <vt:lpstr>Times</vt:lpstr>
      <vt:lpstr>Office Theme</vt:lpstr>
      <vt:lpstr> Analytical Chemistry 1st stage students  Gravimetric analysis  Lecture I by/ Dr. khawla salman </vt:lpstr>
      <vt:lpstr> Gravimetric analysis </vt:lpstr>
      <vt:lpstr>Steps in Gravimetric Analysis</vt:lpstr>
      <vt:lpstr>PowerPoint Presentation</vt:lpstr>
      <vt:lpstr>Precipitating reagents</vt:lpstr>
      <vt:lpstr>Precipitating reagents</vt:lpstr>
      <vt:lpstr>PowerPoint Presentation</vt:lpstr>
      <vt:lpstr>PowerPoint Presentation</vt:lpstr>
      <vt:lpstr>PowerPoint Presentation</vt:lpstr>
      <vt:lpstr>organic precipitation agents  </vt:lpstr>
      <vt:lpstr>organic precipitation agent </vt:lpstr>
      <vt:lpstr>Gravimetric analysis </vt:lpstr>
      <vt:lpstr>Gravimetric calculation </vt:lpstr>
      <vt:lpstr>PowerPoint Presentation</vt:lpstr>
      <vt:lpstr>Gravimetric calculation </vt:lpstr>
      <vt:lpstr>Gravimetric calculation </vt:lpstr>
      <vt:lpstr>Gravimetric calculation </vt:lpstr>
      <vt:lpstr>Solubility</vt:lpstr>
      <vt:lpstr>according to LeChatelier</vt:lpstr>
      <vt:lpstr>Solubility </vt:lpstr>
      <vt:lpstr>Solubility</vt:lpstr>
      <vt:lpstr>Solubility</vt:lpstr>
      <vt:lpstr>solubility product constant    Ksp</vt:lpstr>
      <vt:lpstr>solubility product constant    Ksp</vt:lpstr>
      <vt:lpstr>Solubility</vt:lpstr>
      <vt:lpstr>Solubility</vt:lpstr>
      <vt:lpstr> Example :What is the solubility product Ksp, for the following reactions:</vt:lpstr>
      <vt:lpstr>Factors Affecting Solubility (s). </vt:lpstr>
      <vt:lpstr>Factors Affecting Solubility (s). </vt:lpstr>
      <vt:lpstr>Factors effecting the solubility of precipitates</vt:lpstr>
      <vt:lpstr>Calculate the solubility of copper(I) iodide, CuI (Ksp = 1.1•10-12) a) water b) 0.05 M sodium iodide</vt:lpstr>
      <vt:lpstr>PowerPoint Presentation</vt:lpstr>
      <vt:lpstr>PowerPoint Presentation</vt:lpstr>
      <vt:lpstr>Factors effecting the solubility of precipitates</vt:lpstr>
      <vt:lpstr>Factors effecting the solubility of precipitates</vt:lpstr>
      <vt:lpstr>Effect of electrolyte concentration  on solubility </vt:lpstr>
      <vt:lpstr>Factors effecting the solubility of precipitates</vt:lpstr>
    </vt:vector>
  </TitlesOfParts>
  <Company>Naim Al Hussaini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Alsahlany</dc:creator>
  <cp:lastModifiedBy>AL-NABAA</cp:lastModifiedBy>
  <cp:revision>322</cp:revision>
  <dcterms:created xsi:type="dcterms:W3CDTF">2016-11-19T17:54:02Z</dcterms:created>
  <dcterms:modified xsi:type="dcterms:W3CDTF">2024-01-14T21:00:03Z</dcterms:modified>
</cp:coreProperties>
</file>